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5"/>
  </p:notesMasterIdLst>
  <p:sldIdLst>
    <p:sldId id="2345" r:id="rId3"/>
    <p:sldId id="2335" r:id="rId4"/>
    <p:sldId id="2350" r:id="rId5"/>
    <p:sldId id="2348" r:id="rId6"/>
    <p:sldId id="2375" r:id="rId7"/>
    <p:sldId id="2352" r:id="rId8"/>
    <p:sldId id="2376" r:id="rId9"/>
    <p:sldId id="2380" r:id="rId10"/>
    <p:sldId id="2381" r:id="rId11"/>
    <p:sldId id="2378" r:id="rId12"/>
    <p:sldId id="2362" r:id="rId13"/>
    <p:sldId id="2382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3F7F45"/>
    <a:srgbClr val="539F39"/>
    <a:srgbClr val="1E77BD"/>
    <a:srgbClr val="1DA9DF"/>
    <a:srgbClr val="3F424F"/>
    <a:srgbClr val="9B754F"/>
    <a:srgbClr val="FCDC95"/>
    <a:srgbClr val="BC9B7B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8" autoAdjust="0"/>
    <p:restoredTop sz="96314" autoAdjust="0"/>
  </p:normalViewPr>
  <p:slideViewPr>
    <p:cSldViewPr snapToGrid="0" showGuides="1">
      <p:cViewPr varScale="1">
        <p:scale>
          <a:sx n="64" d="100"/>
          <a:sy n="64" d="100"/>
        </p:scale>
        <p:origin x="86" y="4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阿里巴巴普惠体 R" panose="00020600040101010101" pitchFamily="18" charset="-122"/>
                <a:ea typeface="阿里巴巴普惠体 R" panose="00020600040101010101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阿里巴巴普惠体 R" panose="00020600040101010101" pitchFamily="18" charset="-122"/>
                <a:ea typeface="阿里巴巴普惠体 R" panose="00020600040101010101" pitchFamily="18" charset="-122"/>
              </a:defRPr>
            </a:lvl1pPr>
          </a:lstStyle>
          <a:p>
            <a:fld id="{160DAEDB-F8EB-4B37-B651-17F046B807DC}" type="datetimeFigureOut">
              <a:rPr lang="zh-CN" altLang="en-US" smtClean="0"/>
              <a:pPr/>
              <a:t>2023/4/26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阿里巴巴普惠体 R" panose="00020600040101010101" pitchFamily="18" charset="-122"/>
                <a:ea typeface="阿里巴巴普惠体 R" panose="00020600040101010101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阿里巴巴普惠体 R" panose="00020600040101010101" pitchFamily="18" charset="-122"/>
                <a:ea typeface="阿里巴巴普惠体 R" panose="00020600040101010101" pitchFamily="18" charset="-122"/>
              </a:defRPr>
            </a:lvl1pPr>
          </a:lstStyle>
          <a:p>
            <a:fld id="{86751F25-9338-4986-A1F2-54D37A03FFF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03117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阿里巴巴普惠体 R" panose="00020600040101010101" pitchFamily="18" charset="-122"/>
        <a:ea typeface="阿里巴巴普惠体 R" panose="00020600040101010101" pitchFamily="18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阿里巴巴普惠体 R" panose="00020600040101010101" pitchFamily="18" charset="-122"/>
        <a:ea typeface="阿里巴巴普惠体 R" panose="00020600040101010101" pitchFamily="18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阿里巴巴普惠体 R" panose="00020600040101010101" pitchFamily="18" charset="-122"/>
        <a:ea typeface="阿里巴巴普惠体 R" panose="00020600040101010101" pitchFamily="18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阿里巴巴普惠体 R" panose="00020600040101010101" pitchFamily="18" charset="-122"/>
        <a:ea typeface="阿里巴巴普惠体 R" panose="00020600040101010101" pitchFamily="18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阿里巴巴普惠体 R" panose="00020600040101010101" pitchFamily="18" charset="-122"/>
        <a:ea typeface="阿里巴巴普惠体 R" panose="00020600040101010101" pitchFamily="18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98766-6A9C-4F2F-8D78-A8B7F422C2B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2490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98766-6A9C-4F2F-8D78-A8B7F422C2B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8081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7DC7C-EA85-41EA-BE8E-3BC04B9579C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471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7DC7C-EA85-41EA-BE8E-3BC04B9579C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219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98766-6A9C-4F2F-8D78-A8B7F422C2B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378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7DC7C-EA85-41EA-BE8E-3BC04B9579C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8887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98766-6A9C-4F2F-8D78-A8B7F422C2B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338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7DC7C-EA85-41EA-BE8E-3BC04B9579CE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0521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98766-6A9C-4F2F-8D78-A8B7F422C2B3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832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xiazai/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2123604" y="6858000"/>
            <a:ext cx="1224136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下载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http://www.1ppt.com/xiazai/</a:t>
            </a:r>
          </a:p>
        </p:txBody>
      </p:sp>
    </p:spTree>
    <p:extLst>
      <p:ext uri="{BB962C8B-B14F-4D97-AF65-F5344CB8AC3E}">
        <p14:creationId xmlns:p14="http://schemas.microsoft.com/office/powerpoint/2010/main" val="1189841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4015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2023/4/26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04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2023/4/26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58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364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 userDrawn="1"/>
        </p:nvSpPr>
        <p:spPr>
          <a:xfrm>
            <a:off x="-1290682" y="294519"/>
            <a:ext cx="2584540" cy="2365194"/>
          </a:xfrm>
          <a:prstGeom prst="parallelogram">
            <a:avLst>
              <a:gd name="adj" fmla="val 10014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4" name="平行四边形 3"/>
          <p:cNvSpPr/>
          <p:nvPr userDrawn="1"/>
        </p:nvSpPr>
        <p:spPr>
          <a:xfrm>
            <a:off x="511671" y="-888078"/>
            <a:ext cx="2584540" cy="2365194"/>
          </a:xfrm>
          <a:prstGeom prst="parallelogram">
            <a:avLst>
              <a:gd name="adj" fmla="val 1001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5" name="平行四边形 4"/>
          <p:cNvSpPr/>
          <p:nvPr userDrawn="1"/>
        </p:nvSpPr>
        <p:spPr>
          <a:xfrm>
            <a:off x="9095790" y="5427303"/>
            <a:ext cx="2584540" cy="2365194"/>
          </a:xfrm>
          <a:prstGeom prst="parallelogram">
            <a:avLst>
              <a:gd name="adj" fmla="val 10014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6" name="平行四边形 5"/>
          <p:cNvSpPr/>
          <p:nvPr userDrawn="1"/>
        </p:nvSpPr>
        <p:spPr>
          <a:xfrm>
            <a:off x="10898143" y="4244706"/>
            <a:ext cx="2584540" cy="2365194"/>
          </a:xfrm>
          <a:prstGeom prst="parallelogram">
            <a:avLst>
              <a:gd name="adj" fmla="val 1001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044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 userDrawn="1"/>
        </p:nvSpPr>
        <p:spPr>
          <a:xfrm>
            <a:off x="-1764002" y="-20138"/>
            <a:ext cx="6772289" cy="930128"/>
          </a:xfrm>
          <a:prstGeom prst="parallelogram">
            <a:avLst>
              <a:gd name="adj" fmla="val 1001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4" name="平行四边形 3"/>
          <p:cNvSpPr/>
          <p:nvPr userDrawn="1"/>
        </p:nvSpPr>
        <p:spPr>
          <a:xfrm>
            <a:off x="-1788384" y="-155534"/>
            <a:ext cx="6772289" cy="930128"/>
          </a:xfrm>
          <a:prstGeom prst="parallelogram">
            <a:avLst>
              <a:gd name="adj" fmla="val 10014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5" name="平行四边形 4"/>
          <p:cNvSpPr/>
          <p:nvPr userDrawn="1"/>
        </p:nvSpPr>
        <p:spPr>
          <a:xfrm>
            <a:off x="7834860" y="6399026"/>
            <a:ext cx="6772289" cy="930128"/>
          </a:xfrm>
          <a:prstGeom prst="parallelogram">
            <a:avLst>
              <a:gd name="adj" fmla="val 1001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6" name="平行四边形 5"/>
          <p:cNvSpPr/>
          <p:nvPr userDrawn="1"/>
        </p:nvSpPr>
        <p:spPr>
          <a:xfrm>
            <a:off x="8084593" y="6396864"/>
            <a:ext cx="6772289" cy="930128"/>
          </a:xfrm>
          <a:prstGeom prst="parallelogram">
            <a:avLst>
              <a:gd name="adj" fmla="val 10014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1672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A17E80-96A6-4509-A64B-F86AA87E1762}" type="datetimeFigureOut">
              <a:rPr lang="zh-CN" altLang="en-US" smtClean="0"/>
              <a:t>2023/4/26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C9BE40-34EB-4680-AB44-538561DC2FE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1958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1695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052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4438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4037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1" r:id="rId5"/>
    <p:sldLayoutId id="2147483652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5449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直角三角形 71"/>
          <p:cNvSpPr/>
          <p:nvPr/>
        </p:nvSpPr>
        <p:spPr>
          <a:xfrm rot="5400000">
            <a:off x="1588" y="-1"/>
            <a:ext cx="3715658" cy="371565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71" name="直角三角形 70"/>
          <p:cNvSpPr/>
          <p:nvPr/>
        </p:nvSpPr>
        <p:spPr>
          <a:xfrm rot="16200000">
            <a:off x="8689233" y="3356819"/>
            <a:ext cx="3501180" cy="350118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2" name="直角三角形 1"/>
          <p:cNvSpPr/>
          <p:nvPr/>
        </p:nvSpPr>
        <p:spPr>
          <a:xfrm rot="5400000">
            <a:off x="1588" y="0"/>
            <a:ext cx="3257921" cy="3257921"/>
          </a:xfrm>
          <a:prstGeom prst="rt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70" name="直角三角形 69"/>
          <p:cNvSpPr/>
          <p:nvPr/>
        </p:nvSpPr>
        <p:spPr>
          <a:xfrm rot="16200000">
            <a:off x="9120547" y="3788134"/>
            <a:ext cx="3069865" cy="3069865"/>
          </a:xfrm>
          <a:prstGeom prst="rt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3" name="平行四边形 2"/>
          <p:cNvSpPr/>
          <p:nvPr/>
        </p:nvSpPr>
        <p:spPr>
          <a:xfrm>
            <a:off x="1781419" y="2"/>
            <a:ext cx="3088716" cy="1805556"/>
          </a:xfrm>
          <a:prstGeom prst="parallelogram">
            <a:avLst>
              <a:gd name="adj" fmla="val 10014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73" name="平行四边形 72"/>
          <p:cNvSpPr/>
          <p:nvPr/>
        </p:nvSpPr>
        <p:spPr>
          <a:xfrm>
            <a:off x="-2438922" y="1167126"/>
            <a:ext cx="3234853" cy="2990774"/>
          </a:xfrm>
          <a:prstGeom prst="parallelogram">
            <a:avLst>
              <a:gd name="adj" fmla="val 1001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74" name="平行四边形 73"/>
          <p:cNvSpPr/>
          <p:nvPr/>
        </p:nvSpPr>
        <p:spPr>
          <a:xfrm>
            <a:off x="11681703" y="2998581"/>
            <a:ext cx="3048130" cy="2818139"/>
          </a:xfrm>
          <a:prstGeom prst="parallelogram">
            <a:avLst>
              <a:gd name="adj" fmla="val 1001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75" name="平行四边形 74"/>
          <p:cNvSpPr/>
          <p:nvPr/>
        </p:nvSpPr>
        <p:spPr>
          <a:xfrm>
            <a:off x="7497122" y="5167086"/>
            <a:ext cx="2910426" cy="1701334"/>
          </a:xfrm>
          <a:prstGeom prst="parallelogram">
            <a:avLst>
              <a:gd name="adj" fmla="val 10014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35937" y="3633706"/>
            <a:ext cx="10745765" cy="1107996"/>
          </a:xfrm>
          <a:prstGeom prst="rect">
            <a:avLst/>
          </a:prstGeom>
        </p:spPr>
        <p:txBody>
          <a:bodyPr vert="horz"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6600" b="1" kern="100" dirty="0" smtClean="0">
                <a:solidFill>
                  <a:srgbClr val="002060"/>
                </a:solidFill>
                <a:cs typeface="+mn-ea"/>
                <a:sym typeface="+mn-lt"/>
              </a:rPr>
              <a:t>天悅生技有限公司</a:t>
            </a:r>
            <a:endParaRPr lang="zh-CN" altLang="zh-CN" sz="6600" b="1" kern="100" dirty="0">
              <a:solidFill>
                <a:srgbClr val="002060"/>
              </a:solidFill>
              <a:cs typeface="+mn-ea"/>
              <a:sym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00B8175-7DD3-4550-991B-F9155F5E9AD3}"/>
              </a:ext>
            </a:extLst>
          </p:cNvPr>
          <p:cNvSpPr txBox="1"/>
          <p:nvPr/>
        </p:nvSpPr>
        <p:spPr bwMode="auto">
          <a:xfrm rot="21562602">
            <a:off x="3027170" y="1963055"/>
            <a:ext cx="6563298" cy="110799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6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實習分享</a:t>
            </a:r>
            <a:endParaRPr lang="zh-CN" altLang="en-US" sz="66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2048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2"/>
          <p:cNvSpPr txBox="1"/>
          <p:nvPr>
            <p:custDataLst>
              <p:tags r:id="rId1"/>
            </p:custDataLst>
          </p:nvPr>
        </p:nvSpPr>
        <p:spPr>
          <a:xfrm>
            <a:off x="3627116" y="2646926"/>
            <a:ext cx="5234080" cy="1564149"/>
          </a:xfrm>
          <a:prstGeom prst="rect">
            <a:avLst/>
          </a:prstGeom>
          <a:noFill/>
        </p:spPr>
        <p:txBody>
          <a:bodyPr wrap="square" lIns="85983" tIns="42991" rIns="85983" bIns="4299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TW" altLang="en-US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ea"/>
                <a:sym typeface="+mn-lt"/>
              </a:rPr>
              <a:t>心得分享</a:t>
            </a:r>
            <a:endParaRPr lang="zh-CN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7287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B3B6B4D7-DC37-468C-841E-DF8B72C699EB}"/>
              </a:ext>
            </a:extLst>
          </p:cNvPr>
          <p:cNvGrpSpPr/>
          <p:nvPr/>
        </p:nvGrpSpPr>
        <p:grpSpPr>
          <a:xfrm>
            <a:off x="1637076" y="1418584"/>
            <a:ext cx="588755" cy="605751"/>
            <a:chOff x="2073007" y="2225818"/>
            <a:chExt cx="588755" cy="605751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9563A496-97FF-4B41-B954-B1EB49111C72}"/>
                </a:ext>
              </a:extLst>
            </p:cNvPr>
            <p:cNvSpPr/>
            <p:nvPr/>
          </p:nvSpPr>
          <p:spPr>
            <a:xfrm>
              <a:off x="2073007" y="2225818"/>
              <a:ext cx="588755" cy="588755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168876C6-57DA-44C6-8F92-4BB489160017}"/>
                </a:ext>
              </a:extLst>
            </p:cNvPr>
            <p:cNvSpPr txBox="1"/>
            <p:nvPr/>
          </p:nvSpPr>
          <p:spPr>
            <a:xfrm>
              <a:off x="2175910" y="2246794"/>
              <a:ext cx="43152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rPr>
                <a:t>1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F1474D8C-C9DE-477D-9A50-D088311908CB}"/>
              </a:ext>
            </a:extLst>
          </p:cNvPr>
          <p:cNvGrpSpPr/>
          <p:nvPr/>
        </p:nvGrpSpPr>
        <p:grpSpPr>
          <a:xfrm>
            <a:off x="1623118" y="3085843"/>
            <a:ext cx="588755" cy="607169"/>
            <a:chOff x="2073007" y="3267086"/>
            <a:chExt cx="588755" cy="607169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472FCBA1-EBF1-45F4-81C6-8CB47B2B616E}"/>
                </a:ext>
              </a:extLst>
            </p:cNvPr>
            <p:cNvSpPr/>
            <p:nvPr/>
          </p:nvSpPr>
          <p:spPr>
            <a:xfrm>
              <a:off x="2073007" y="3267086"/>
              <a:ext cx="588755" cy="588755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E32B24C0-6060-4AC5-AD52-C5E337BA898B}"/>
                </a:ext>
              </a:extLst>
            </p:cNvPr>
            <p:cNvSpPr txBox="1"/>
            <p:nvPr/>
          </p:nvSpPr>
          <p:spPr>
            <a:xfrm>
              <a:off x="2175910" y="3289480"/>
              <a:ext cx="43152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rPr>
                <a:t>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DA378CAC-D627-4694-AEC9-5F31B8050CC2}"/>
              </a:ext>
            </a:extLst>
          </p:cNvPr>
          <p:cNvGrpSpPr/>
          <p:nvPr/>
        </p:nvGrpSpPr>
        <p:grpSpPr>
          <a:xfrm>
            <a:off x="1621559" y="4782455"/>
            <a:ext cx="588755" cy="611149"/>
            <a:chOff x="2073007" y="4313154"/>
            <a:chExt cx="588755" cy="611149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E2BDA351-F636-4498-AFCA-189F5145FB34}"/>
                </a:ext>
              </a:extLst>
            </p:cNvPr>
            <p:cNvSpPr/>
            <p:nvPr/>
          </p:nvSpPr>
          <p:spPr>
            <a:xfrm>
              <a:off x="2073007" y="4313154"/>
              <a:ext cx="588755" cy="588755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60378919-8400-4C77-9439-151A84612AAE}"/>
                </a:ext>
              </a:extLst>
            </p:cNvPr>
            <p:cNvSpPr txBox="1"/>
            <p:nvPr/>
          </p:nvSpPr>
          <p:spPr>
            <a:xfrm>
              <a:off x="2175910" y="4339528"/>
              <a:ext cx="43152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rPr>
                <a:t>3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5" name="文本框 16">
            <a:extLst>
              <a:ext uri="{FF2B5EF4-FFF2-40B4-BE49-F238E27FC236}">
                <a16:creationId xmlns:a16="http://schemas.microsoft.com/office/drawing/2014/main" id="{1CB54B01-DB6E-4493-A4A2-B06AF640383D}"/>
              </a:ext>
            </a:extLst>
          </p:cNvPr>
          <p:cNvSpPr txBox="1"/>
          <p:nvPr/>
        </p:nvSpPr>
        <p:spPr>
          <a:xfrm>
            <a:off x="2506252" y="1418584"/>
            <a:ext cx="724106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>
              <a:defRPr/>
            </a:pPr>
            <a:r>
              <a:rPr lang="en-US" altLang="zh-TW" sz="3600" b="1" kern="0" dirty="0" smtClean="0">
                <a:solidFill>
                  <a:srgbClr val="002060"/>
                </a:solidFill>
                <a:cs typeface="+mn-ea"/>
                <a:sym typeface="+mn-lt"/>
              </a:rPr>
              <a:t>Photoshop</a:t>
            </a:r>
            <a:r>
              <a:rPr lang="zh-TW" altLang="en-US" sz="3600" b="1" kern="0" dirty="0">
                <a:solidFill>
                  <a:srgbClr val="002060"/>
                </a:solidFill>
                <a:cs typeface="+mn-ea"/>
                <a:sym typeface="+mn-lt"/>
              </a:rPr>
              <a:t>、</a:t>
            </a:r>
            <a:r>
              <a:rPr lang="en-US" altLang="zh-TW" sz="3600" b="1" kern="0" dirty="0" smtClean="0">
                <a:solidFill>
                  <a:srgbClr val="002060"/>
                </a:solidFill>
                <a:cs typeface="+mn-ea"/>
                <a:sym typeface="+mn-lt"/>
              </a:rPr>
              <a:t>illustrator</a:t>
            </a:r>
            <a:r>
              <a:rPr kumimoji="0" lang="zh-TW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rPr>
              <a:t>能力提升</a:t>
            </a:r>
            <a:endParaRPr kumimoji="0" lang="en-US" altLang="zh-CN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AFF05B9-1740-4C81-97BD-9EE99068B262}"/>
              </a:ext>
            </a:extLst>
          </p:cNvPr>
          <p:cNvSpPr/>
          <p:nvPr/>
        </p:nvSpPr>
        <p:spPr>
          <a:xfrm>
            <a:off x="2506249" y="2007339"/>
            <a:ext cx="9135760" cy="715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TW" sz="2800" dirty="0" smtClean="0">
                <a:solidFill>
                  <a:prstClr val="black">
                    <a:lumMod val="85000"/>
                    <a:lumOff val="15000"/>
                  </a:prstClr>
                </a:solidFill>
                <a:cs typeface="+mn-ea"/>
                <a:sym typeface="+mn-lt"/>
              </a:rPr>
              <a:t>ex</a:t>
            </a:r>
            <a:r>
              <a:rPr lang="zh-TW" altLang="en-US" sz="2800" dirty="0" smtClean="0">
                <a:solidFill>
                  <a:prstClr val="black">
                    <a:lumMod val="85000"/>
                    <a:lumOff val="15000"/>
                  </a:prstClr>
                </a:solidFill>
                <a:cs typeface="+mn-ea"/>
                <a:sym typeface="+mn-lt"/>
              </a:rPr>
              <a:t>：設計產品</a:t>
            </a:r>
            <a:r>
              <a:rPr lang="zh-TW" altLang="en-US" sz="2800" dirty="0">
                <a:solidFill>
                  <a:prstClr val="black">
                    <a:lumMod val="85000"/>
                    <a:lumOff val="15000"/>
                  </a:prstClr>
                </a:solidFill>
                <a:cs typeface="+mn-ea"/>
                <a:sym typeface="+mn-lt"/>
              </a:rPr>
              <a:t>內頁、</a:t>
            </a:r>
            <a:r>
              <a:rPr lang="en-US" altLang="zh-TW" sz="2800" dirty="0" smtClean="0">
                <a:solidFill>
                  <a:prstClr val="black">
                    <a:lumMod val="85000"/>
                    <a:lumOff val="15000"/>
                  </a:prstClr>
                </a:solidFill>
                <a:cs typeface="+mn-ea"/>
                <a:sym typeface="+mn-lt"/>
              </a:rPr>
              <a:t>DM</a:t>
            </a:r>
            <a:r>
              <a:rPr lang="zh-TW" altLang="en-US" sz="2800" dirty="0" smtClean="0">
                <a:solidFill>
                  <a:prstClr val="black">
                    <a:lumMod val="85000"/>
                    <a:lumOff val="15000"/>
                  </a:prstClr>
                </a:solidFill>
                <a:cs typeface="+mn-ea"/>
                <a:sym typeface="+mn-lt"/>
              </a:rPr>
              <a:t>、</a:t>
            </a:r>
            <a:r>
              <a:rPr lang="en-US" altLang="zh-TW" sz="2800" dirty="0" smtClean="0">
                <a:solidFill>
                  <a:prstClr val="black">
                    <a:lumMod val="85000"/>
                    <a:lumOff val="15000"/>
                  </a:prstClr>
                </a:solidFill>
                <a:cs typeface="+mn-ea"/>
                <a:sym typeface="+mn-lt"/>
              </a:rPr>
              <a:t>banner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7" name="文本框 18">
            <a:extLst>
              <a:ext uri="{FF2B5EF4-FFF2-40B4-BE49-F238E27FC236}">
                <a16:creationId xmlns:a16="http://schemas.microsoft.com/office/drawing/2014/main" id="{1ED4A8F9-6800-4718-AC14-A642F9CC250D}"/>
              </a:ext>
            </a:extLst>
          </p:cNvPr>
          <p:cNvSpPr txBox="1"/>
          <p:nvPr/>
        </p:nvSpPr>
        <p:spPr>
          <a:xfrm>
            <a:off x="2506253" y="3085843"/>
            <a:ext cx="426219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600" b="1" kern="0" dirty="0" smtClean="0">
                <a:solidFill>
                  <a:srgbClr val="002060"/>
                </a:solidFill>
                <a:cs typeface="+mn-ea"/>
                <a:sym typeface="+mn-lt"/>
              </a:rPr>
              <a:t>了解各平台操作</a:t>
            </a:r>
            <a:endParaRPr kumimoji="0" lang="en-US" altLang="zh-CN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A00E720-8423-49EF-904F-5AA04972735E}"/>
              </a:ext>
            </a:extLst>
          </p:cNvPr>
          <p:cNvSpPr/>
          <p:nvPr/>
        </p:nvSpPr>
        <p:spPr>
          <a:xfrm>
            <a:off x="2506249" y="3668465"/>
            <a:ext cx="8787061" cy="715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TW" sz="2800" dirty="0">
                <a:solidFill>
                  <a:prstClr val="black">
                    <a:lumMod val="85000"/>
                    <a:lumOff val="15000"/>
                  </a:prstClr>
                </a:solidFill>
                <a:cs typeface="+mn-ea"/>
                <a:sym typeface="+mn-lt"/>
              </a:rPr>
              <a:t>e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x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：學習商品如何上架、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SEO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優化、策劃活動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9" name="文本框 20">
            <a:extLst>
              <a:ext uri="{FF2B5EF4-FFF2-40B4-BE49-F238E27FC236}">
                <a16:creationId xmlns:a16="http://schemas.microsoft.com/office/drawing/2014/main" id="{DBA23EB0-4F5F-4993-ABF2-BE7B46B8F198}"/>
              </a:ext>
            </a:extLst>
          </p:cNvPr>
          <p:cNvSpPr txBox="1"/>
          <p:nvPr/>
        </p:nvSpPr>
        <p:spPr>
          <a:xfrm>
            <a:off x="2506253" y="4782455"/>
            <a:ext cx="371151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+mn-ea"/>
                <a:sym typeface="+mn-lt"/>
              </a:rPr>
              <a:t>學會與人應對</a:t>
            </a:r>
            <a:endParaRPr kumimoji="0" lang="en-US" altLang="zh-CN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2CC11D9-78C2-4BF8-B916-41F891EABA73}"/>
              </a:ext>
            </a:extLst>
          </p:cNvPr>
          <p:cNvSpPr/>
          <p:nvPr/>
        </p:nvSpPr>
        <p:spPr>
          <a:xfrm>
            <a:off x="2506249" y="5393604"/>
            <a:ext cx="8064191" cy="715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TW" sz="2800" dirty="0" smtClean="0">
                <a:solidFill>
                  <a:prstClr val="black">
                    <a:lumMod val="85000"/>
                    <a:lumOff val="15000"/>
                  </a:prstClr>
                </a:solidFill>
                <a:cs typeface="+mn-ea"/>
                <a:sym typeface="+mn-lt"/>
              </a:rPr>
              <a:t>ex</a:t>
            </a:r>
            <a:r>
              <a:rPr lang="zh-TW" altLang="en-US" sz="2800" dirty="0" smtClean="0">
                <a:solidFill>
                  <a:prstClr val="black">
                    <a:lumMod val="85000"/>
                    <a:lumOff val="15000"/>
                  </a:prstClr>
                </a:solidFill>
                <a:cs typeface="+mn-ea"/>
                <a:sym typeface="+mn-lt"/>
              </a:rPr>
              <a:t>：</a:t>
            </a:r>
            <a:r>
              <a:rPr lang="zh-TW" altLang="en-US" sz="2800" dirty="0" smtClean="0">
                <a:solidFill>
                  <a:prstClr val="black">
                    <a:lumMod val="85000"/>
                    <a:lumOff val="15000"/>
                  </a:prstClr>
                </a:solidFill>
                <a:cs typeface="+mn-ea"/>
                <a:sym typeface="+mn-lt"/>
              </a:rPr>
              <a:t>與老闆溝通、專員連繫、解決顧客問題</a:t>
            </a:r>
            <a:r>
              <a:rPr lang="zh-CN" altLang="en-US" sz="2800" dirty="0" smtClean="0">
                <a:solidFill>
                  <a:prstClr val="black">
                    <a:lumMod val="85000"/>
                    <a:lumOff val="15000"/>
                  </a:prstClr>
                </a:solidFill>
                <a:cs typeface="+mn-ea"/>
                <a:sym typeface="+mn-lt"/>
              </a:rPr>
              <a:t>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567650" y="166169"/>
            <a:ext cx="1056700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914309">
              <a:defRPr/>
            </a:pPr>
            <a:r>
              <a:rPr lang="zh-TW" altLang="en-US" sz="2800" b="1" spc="600" dirty="0" smtClean="0">
                <a:cs typeface="+mn-ea"/>
                <a:sym typeface="+mn-lt"/>
              </a:rPr>
              <a:t>收穫</a:t>
            </a:r>
            <a:endParaRPr lang="zh-CN" altLang="en-US" sz="2800" b="1" spc="600" dirty="0">
              <a:cs typeface="+mn-ea"/>
              <a:sym typeface="+mn-lt"/>
            </a:endParaRPr>
          </a:p>
        </p:txBody>
      </p:sp>
      <p:sp>
        <p:nvSpPr>
          <p:cNvPr id="22" name="6"/>
          <p:cNvSpPr/>
          <p:nvPr/>
        </p:nvSpPr>
        <p:spPr bwMode="auto">
          <a:xfrm rot="5400000">
            <a:off x="5531735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23" name="6"/>
          <p:cNvSpPr/>
          <p:nvPr/>
        </p:nvSpPr>
        <p:spPr bwMode="auto">
          <a:xfrm rot="5400000">
            <a:off x="5802968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24" name="6"/>
          <p:cNvSpPr/>
          <p:nvPr/>
        </p:nvSpPr>
        <p:spPr bwMode="auto">
          <a:xfrm rot="5400000">
            <a:off x="6074201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25" name="6"/>
          <p:cNvSpPr/>
          <p:nvPr/>
        </p:nvSpPr>
        <p:spPr bwMode="auto">
          <a:xfrm rot="5400000">
            <a:off x="6345434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5409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2"/>
          <p:cNvSpPr txBox="1"/>
          <p:nvPr>
            <p:custDataLst>
              <p:tags r:id="rId1"/>
            </p:custDataLst>
          </p:nvPr>
        </p:nvSpPr>
        <p:spPr>
          <a:xfrm>
            <a:off x="3002907" y="2646926"/>
            <a:ext cx="6186187" cy="1564149"/>
          </a:xfrm>
          <a:prstGeom prst="rect">
            <a:avLst/>
          </a:prstGeom>
          <a:noFill/>
        </p:spPr>
        <p:txBody>
          <a:bodyPr wrap="square" lIns="85983" tIns="42991" rIns="85983" bIns="4299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zh-CN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ea"/>
                <a:sym typeface="+mn-lt"/>
              </a:rPr>
              <a:t>THE END</a:t>
            </a:r>
            <a:endParaRPr lang="zh-CN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56038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2"/>
          <p:cNvSpPr txBox="1"/>
          <p:nvPr>
            <p:custDataLst>
              <p:tags r:id="rId1"/>
            </p:custDataLst>
          </p:nvPr>
        </p:nvSpPr>
        <p:spPr>
          <a:xfrm>
            <a:off x="3627116" y="2646926"/>
            <a:ext cx="5234080" cy="1564149"/>
          </a:xfrm>
          <a:prstGeom prst="rect">
            <a:avLst/>
          </a:prstGeom>
          <a:noFill/>
        </p:spPr>
        <p:txBody>
          <a:bodyPr wrap="square" lIns="85983" tIns="42991" rIns="85983" bIns="4299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TW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ea"/>
                <a:sym typeface="+mn-lt"/>
              </a:rPr>
              <a:t>公司介紹</a:t>
            </a:r>
            <a:endParaRPr lang="zh-CN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3703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6"/>
          <p:cNvSpPr/>
          <p:nvPr/>
        </p:nvSpPr>
        <p:spPr bwMode="auto">
          <a:xfrm rot="5400000">
            <a:off x="5531735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20" name="6"/>
          <p:cNvSpPr/>
          <p:nvPr/>
        </p:nvSpPr>
        <p:spPr bwMode="auto">
          <a:xfrm rot="5400000">
            <a:off x="5802968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21" name="6"/>
          <p:cNvSpPr/>
          <p:nvPr/>
        </p:nvSpPr>
        <p:spPr bwMode="auto">
          <a:xfrm rot="5400000">
            <a:off x="6074201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22" name="6"/>
          <p:cNvSpPr/>
          <p:nvPr/>
        </p:nvSpPr>
        <p:spPr bwMode="auto">
          <a:xfrm rot="5400000">
            <a:off x="6345434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23" name="文本框 38"/>
          <p:cNvSpPr txBox="1"/>
          <p:nvPr/>
        </p:nvSpPr>
        <p:spPr>
          <a:xfrm>
            <a:off x="5131634" y="166169"/>
            <a:ext cx="192873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914309">
              <a:defRPr/>
            </a:pPr>
            <a:r>
              <a:rPr lang="zh-TW" altLang="en-US" sz="2800" b="1" spc="600" dirty="0" smtClean="0">
                <a:cs typeface="+mn-ea"/>
                <a:sym typeface="+mn-lt"/>
              </a:rPr>
              <a:t>公司介紹</a:t>
            </a:r>
            <a:endParaRPr lang="zh-CN" altLang="en-US" sz="2800" b="1" spc="600" dirty="0">
              <a:cs typeface="+mn-ea"/>
              <a:sym typeface="+mn-lt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84" y="1324207"/>
            <a:ext cx="4664662" cy="4664662"/>
          </a:xfrm>
          <a:prstGeom prst="rect">
            <a:avLst/>
          </a:prstGeom>
        </p:spPr>
      </p:pic>
      <p:sp>
        <p:nvSpPr>
          <p:cNvPr id="25" name="文本框 5">
            <a:extLst>
              <a:ext uri="{FF2B5EF4-FFF2-40B4-BE49-F238E27FC236}">
                <a16:creationId xmlns:a16="http://schemas.microsoft.com/office/drawing/2014/main" id="{43144B2B-F2D3-4A7A-9A53-F56B4666F317}"/>
              </a:ext>
            </a:extLst>
          </p:cNvPr>
          <p:cNvSpPr txBox="1"/>
          <p:nvPr/>
        </p:nvSpPr>
        <p:spPr>
          <a:xfrm>
            <a:off x="5375546" y="1245684"/>
            <a:ext cx="7635522" cy="637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 成立於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2022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年，為一間生技公司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  <a:p>
            <a:pPr lvl="0">
              <a:lnSpc>
                <a:spcPts val="4000"/>
              </a:lnSpc>
              <a:defRPr/>
            </a:pPr>
            <a:r>
              <a:rPr lang="zh-TW" altLang="en-US" sz="28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　立志於將木鱉果推廣給世人所知</a:t>
            </a:r>
            <a:r>
              <a:rPr lang="zh-TW" alt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，</a:t>
            </a:r>
            <a:endParaRPr lang="en-US" altLang="zh-TW" sz="2800" dirty="0" smtClean="0">
              <a:solidFill>
                <a:prstClr val="black">
                  <a:lumMod val="75000"/>
                  <a:lumOff val="25000"/>
                </a:prstClr>
              </a:solidFill>
              <a:cs typeface="+mn-ea"/>
              <a:sym typeface="+mn-lt"/>
            </a:endParaRPr>
          </a:p>
          <a:p>
            <a:pPr lvl="0">
              <a:lnSpc>
                <a:spcPts val="4000"/>
              </a:lnSpc>
              <a:defRPr/>
            </a:pPr>
            <a:r>
              <a:rPr lang="zh-TW" altLang="en-US" sz="28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 </a:t>
            </a:r>
            <a:r>
              <a:rPr lang="zh-TW" alt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  並輔導周遭小農種植木鱉果。</a:t>
            </a:r>
            <a:endParaRPr lang="en-US" altLang="zh-TW" sz="2800" dirty="0" smtClean="0">
              <a:solidFill>
                <a:prstClr val="black">
                  <a:lumMod val="75000"/>
                  <a:lumOff val="25000"/>
                </a:prstClr>
              </a:solidFill>
              <a:cs typeface="+mn-ea"/>
              <a:sym typeface="+mn-lt"/>
            </a:endParaRPr>
          </a:p>
          <a:p>
            <a:pPr marL="285750" lvl="0" indent="-285750">
              <a:lnSpc>
                <a:spcPts val="7000"/>
              </a:lnSpc>
              <a:buFont typeface="Wingdings" panose="05000000000000000000" pitchFamily="2" charset="2"/>
              <a:buChar char="l"/>
              <a:defRPr/>
            </a:pPr>
            <a:r>
              <a:rPr lang="zh-TW" alt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主要</a:t>
            </a:r>
            <a:r>
              <a:rPr lang="zh-TW" altLang="en-US" sz="3600" b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商品</a:t>
            </a:r>
            <a:endParaRPr lang="en-US" altLang="zh-TW" sz="3600" b="1" dirty="0" smtClean="0">
              <a:solidFill>
                <a:prstClr val="black">
                  <a:lumMod val="75000"/>
                  <a:lumOff val="25000"/>
                </a:prstClr>
              </a:solidFill>
              <a:cs typeface="+mn-ea"/>
              <a:sym typeface="+mn-lt"/>
            </a:endParaRPr>
          </a:p>
          <a:p>
            <a:pPr lvl="0">
              <a:lnSpc>
                <a:spcPts val="4000"/>
              </a:lnSpc>
              <a:defRPr/>
            </a:pPr>
            <a:r>
              <a:rPr lang="zh-TW" altLang="en-US" sz="2800" dirty="0" smtClean="0">
                <a:solidFill>
                  <a:srgbClr val="FF0000"/>
                </a:solidFill>
                <a:cs typeface="+mn-ea"/>
                <a:sym typeface="+mn-lt"/>
              </a:rPr>
              <a:t>   木</a:t>
            </a:r>
            <a:r>
              <a:rPr lang="zh-TW" altLang="en-US" sz="2800" dirty="0">
                <a:solidFill>
                  <a:srgbClr val="FF0000"/>
                </a:solidFill>
                <a:cs typeface="+mn-ea"/>
                <a:sym typeface="+mn-lt"/>
              </a:rPr>
              <a:t>鱉果相關食品</a:t>
            </a:r>
            <a:r>
              <a:rPr lang="zh-TW" altLang="en-US" sz="28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：膠囊、酵素、茶包等</a:t>
            </a:r>
            <a:endParaRPr lang="en-US" altLang="zh-TW" sz="2800" dirty="0">
              <a:solidFill>
                <a:prstClr val="black">
                  <a:lumMod val="75000"/>
                  <a:lumOff val="25000"/>
                </a:prstClr>
              </a:solidFill>
              <a:cs typeface="+mn-ea"/>
              <a:sym typeface="+mn-lt"/>
            </a:endParaRPr>
          </a:p>
          <a:p>
            <a:pPr lvl="0">
              <a:lnSpc>
                <a:spcPts val="4000"/>
              </a:lnSpc>
              <a:defRPr/>
            </a:pPr>
            <a:r>
              <a:rPr lang="zh-TW" altLang="en-US" sz="2800" dirty="0">
                <a:solidFill>
                  <a:srgbClr val="FF0000"/>
                </a:solidFill>
                <a:cs typeface="+mn-ea"/>
                <a:sym typeface="+mn-lt"/>
              </a:rPr>
              <a:t>　ＮＭＮ</a:t>
            </a:r>
            <a:r>
              <a:rPr lang="zh-TW" altLang="en-US" sz="2800" dirty="0" smtClean="0">
                <a:solidFill>
                  <a:srgbClr val="FF0000"/>
                </a:solidFill>
                <a:cs typeface="+mn-ea"/>
                <a:sym typeface="+mn-lt"/>
              </a:rPr>
              <a:t>膠囊</a:t>
            </a:r>
            <a:endParaRPr lang="en-US" altLang="zh-TW" sz="2800" dirty="0" smtClean="0">
              <a:solidFill>
                <a:prstClr val="black">
                  <a:lumMod val="75000"/>
                  <a:lumOff val="25000"/>
                </a:prstClr>
              </a:solidFill>
              <a:cs typeface="+mn-ea"/>
              <a:sym typeface="+mn-lt"/>
            </a:endParaRPr>
          </a:p>
          <a:p>
            <a:pPr marL="285750" lvl="0" indent="-285750">
              <a:lnSpc>
                <a:spcPts val="7000"/>
              </a:lnSpc>
              <a:buFont typeface="Wingdings" panose="05000000000000000000" pitchFamily="2" charset="2"/>
              <a:buChar char="l"/>
              <a:defRPr/>
            </a:pPr>
            <a:r>
              <a:rPr lang="zh-TW" altLang="en-US" sz="3600" b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專業代工</a:t>
            </a:r>
            <a:endParaRPr lang="en-US" altLang="zh-TW" sz="3600" b="1" dirty="0" smtClean="0">
              <a:solidFill>
                <a:prstClr val="black">
                  <a:lumMod val="75000"/>
                  <a:lumOff val="25000"/>
                </a:prstClr>
              </a:solidFill>
              <a:cs typeface="+mn-ea"/>
              <a:sym typeface="+mn-lt"/>
            </a:endParaRPr>
          </a:p>
          <a:p>
            <a:pPr lvl="0">
              <a:lnSpc>
                <a:spcPts val="4000"/>
              </a:lnSpc>
              <a:defRPr/>
            </a:pPr>
            <a:r>
              <a:rPr lang="zh-TW" altLang="en-US" sz="2800" dirty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zh-TW" altLang="en-US" sz="2800" dirty="0" smtClean="0">
                <a:solidFill>
                  <a:srgbClr val="FF0000"/>
                </a:solidFill>
                <a:cs typeface="+mn-ea"/>
                <a:sym typeface="+mn-lt"/>
              </a:rPr>
              <a:t>  提供裸粒、包裝客製化等服務</a:t>
            </a:r>
            <a:endParaRPr lang="en-US" altLang="zh-TW" sz="2800" dirty="0" smtClean="0">
              <a:solidFill>
                <a:srgbClr val="FF0000"/>
              </a:solidFill>
              <a:cs typeface="+mn-ea"/>
              <a:sym typeface="+mn-lt"/>
            </a:endParaRPr>
          </a:p>
          <a:p>
            <a:pPr lvl="0">
              <a:lnSpc>
                <a:spcPts val="5000"/>
              </a:lnSpc>
              <a:defRPr/>
            </a:pPr>
            <a:r>
              <a:rPr lang="zh-TW" altLang="en-US" sz="2800" dirty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　</a:t>
            </a:r>
            <a:endParaRPr lang="en-US" altLang="zh-TW" sz="2800" dirty="0" smtClean="0">
              <a:solidFill>
                <a:srgbClr val="FF0000"/>
              </a:solidFill>
              <a:cs typeface="+mn-ea"/>
              <a:sym typeface="+mn-lt"/>
            </a:endParaRPr>
          </a:p>
          <a:p>
            <a:pPr lvl="0">
              <a:lnSpc>
                <a:spcPts val="5000"/>
              </a:lnSpc>
              <a:defRPr/>
            </a:pPr>
            <a:endParaRPr lang="en-US" altLang="zh-CN" sz="2800" dirty="0">
              <a:solidFill>
                <a:srgbClr val="FF0000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30103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/>
        </p:nvSpPr>
        <p:spPr>
          <a:xfrm>
            <a:off x="5131634" y="166169"/>
            <a:ext cx="192873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914309">
              <a:defRPr/>
            </a:pPr>
            <a:r>
              <a:rPr lang="zh-TW" altLang="en-US" sz="2800" b="1" spc="600" dirty="0" smtClean="0">
                <a:cs typeface="+mn-ea"/>
                <a:sym typeface="+mn-lt"/>
              </a:rPr>
              <a:t>銷售通路</a:t>
            </a:r>
            <a:endParaRPr lang="zh-CN" altLang="en-US" sz="2800" b="1" spc="600" dirty="0">
              <a:cs typeface="+mn-ea"/>
              <a:sym typeface="+mn-lt"/>
            </a:endParaRPr>
          </a:p>
        </p:txBody>
      </p:sp>
      <p:sp>
        <p:nvSpPr>
          <p:cNvPr id="29" name="6"/>
          <p:cNvSpPr/>
          <p:nvPr/>
        </p:nvSpPr>
        <p:spPr bwMode="auto">
          <a:xfrm rot="5400000">
            <a:off x="5531735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30" name="6"/>
          <p:cNvSpPr/>
          <p:nvPr/>
        </p:nvSpPr>
        <p:spPr bwMode="auto">
          <a:xfrm rot="5400000">
            <a:off x="5802968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31" name="6"/>
          <p:cNvSpPr/>
          <p:nvPr/>
        </p:nvSpPr>
        <p:spPr bwMode="auto">
          <a:xfrm rot="5400000">
            <a:off x="6074201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32" name="6"/>
          <p:cNvSpPr/>
          <p:nvPr/>
        </p:nvSpPr>
        <p:spPr bwMode="auto">
          <a:xfrm rot="5400000">
            <a:off x="6345434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561562" y="-1574278"/>
            <a:ext cx="10656335" cy="9942658"/>
            <a:chOff x="561562" y="-1574278"/>
            <a:chExt cx="10656335" cy="9942658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971"/>
            <a:stretch/>
          </p:blipFill>
          <p:spPr>
            <a:xfrm>
              <a:off x="561562" y="-1574278"/>
              <a:ext cx="7045869" cy="9942658"/>
            </a:xfrm>
            <a:prstGeom prst="rect">
              <a:avLst/>
            </a:prstGeom>
          </p:spPr>
        </p:pic>
        <p:pic>
          <p:nvPicPr>
            <p:cNvPr id="35" name="圖片 3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74" b="50434"/>
            <a:stretch/>
          </p:blipFill>
          <p:spPr>
            <a:xfrm>
              <a:off x="561562" y="-1562816"/>
              <a:ext cx="10656335" cy="4928185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567"/>
            <a:stretch/>
          </p:blipFill>
          <p:spPr>
            <a:xfrm>
              <a:off x="8353670" y="3966932"/>
              <a:ext cx="1864986" cy="17909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5757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2"/>
          <p:cNvSpPr txBox="1"/>
          <p:nvPr>
            <p:custDataLst>
              <p:tags r:id="rId1"/>
            </p:custDataLst>
          </p:nvPr>
        </p:nvSpPr>
        <p:spPr>
          <a:xfrm>
            <a:off x="3627116" y="2646926"/>
            <a:ext cx="5234080" cy="1564149"/>
          </a:xfrm>
          <a:prstGeom prst="rect">
            <a:avLst/>
          </a:prstGeom>
          <a:noFill/>
        </p:spPr>
        <p:txBody>
          <a:bodyPr wrap="square" lIns="85983" tIns="42991" rIns="85983" bIns="4299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TW" altLang="en-US" sz="9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ea"/>
                <a:sym typeface="+mn-lt"/>
              </a:rPr>
              <a:t>工作內容</a:t>
            </a:r>
            <a:endParaRPr lang="zh-CN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1951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椭圆 7">
            <a:extLst>
              <a:ext uri="{FF2B5EF4-FFF2-40B4-BE49-F238E27FC236}">
                <a16:creationId xmlns:a16="http://schemas.microsoft.com/office/drawing/2014/main" id="{902A7E4F-0EAF-4835-86F8-20DF56D97D60}"/>
              </a:ext>
            </a:extLst>
          </p:cNvPr>
          <p:cNvSpPr/>
          <p:nvPr/>
        </p:nvSpPr>
        <p:spPr>
          <a:xfrm>
            <a:off x="4748455" y="1421388"/>
            <a:ext cx="2704922" cy="2704922"/>
          </a:xfrm>
          <a:prstGeom prst="ellipse">
            <a:avLst/>
          </a:prstGeom>
          <a:solidFill>
            <a:srgbClr val="002060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02A7E4F-0EAF-4835-86F8-20DF56D97D60}"/>
              </a:ext>
            </a:extLst>
          </p:cNvPr>
          <p:cNvSpPr/>
          <p:nvPr/>
        </p:nvSpPr>
        <p:spPr>
          <a:xfrm>
            <a:off x="1435027" y="1454270"/>
            <a:ext cx="2704922" cy="2704922"/>
          </a:xfrm>
          <a:prstGeom prst="ellipse">
            <a:avLst/>
          </a:prstGeom>
          <a:solidFill>
            <a:srgbClr val="002060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0C23E6B-85E8-4B09-99CF-8DDB017141F7}"/>
              </a:ext>
            </a:extLst>
          </p:cNvPr>
          <p:cNvCxnSpPr/>
          <p:nvPr/>
        </p:nvCxnSpPr>
        <p:spPr>
          <a:xfrm flipV="1">
            <a:off x="2776095" y="4230280"/>
            <a:ext cx="0" cy="73742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3">
            <a:extLst>
              <a:ext uri="{FF2B5EF4-FFF2-40B4-BE49-F238E27FC236}">
                <a16:creationId xmlns:a16="http://schemas.microsoft.com/office/drawing/2014/main" id="{136DACA6-BDAE-4F89-827F-D3FB436C17CF}"/>
              </a:ext>
            </a:extLst>
          </p:cNvPr>
          <p:cNvSpPr/>
          <p:nvPr/>
        </p:nvSpPr>
        <p:spPr>
          <a:xfrm>
            <a:off x="1472250" y="5153964"/>
            <a:ext cx="2607690" cy="106221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06DAF26-D84E-41E1-BBEA-F9AB2B924BC3}"/>
              </a:ext>
            </a:extLst>
          </p:cNvPr>
          <p:cNvSpPr txBox="1"/>
          <p:nvPr/>
        </p:nvSpPr>
        <p:spPr>
          <a:xfrm>
            <a:off x="1704784" y="5361904"/>
            <a:ext cx="2142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zh-TW" altLang="en-US" sz="3600" dirty="0">
                <a:solidFill>
                  <a:prstClr val="white"/>
                </a:solidFill>
                <a:cs typeface="+mn-ea"/>
                <a:sym typeface="+mn-lt"/>
              </a:rPr>
              <a:t>平台管理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39F25207-3674-4642-9DCB-5F40ED75E150}"/>
              </a:ext>
            </a:extLst>
          </p:cNvPr>
          <p:cNvCxnSpPr/>
          <p:nvPr/>
        </p:nvCxnSpPr>
        <p:spPr>
          <a:xfrm flipV="1">
            <a:off x="6144801" y="4230280"/>
            <a:ext cx="0" cy="73742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978FD26E-AAA9-462D-9A7A-85D5FA20FACD}"/>
              </a:ext>
            </a:extLst>
          </p:cNvPr>
          <p:cNvCxnSpPr/>
          <p:nvPr/>
        </p:nvCxnSpPr>
        <p:spPr>
          <a:xfrm flipV="1">
            <a:off x="9446821" y="4230280"/>
            <a:ext cx="0" cy="73742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2C574FF6-D1D4-4004-A501-7DE6235D4FE9}"/>
              </a:ext>
            </a:extLst>
          </p:cNvPr>
          <p:cNvSpPr txBox="1"/>
          <p:nvPr/>
        </p:nvSpPr>
        <p:spPr>
          <a:xfrm>
            <a:off x="4139949" y="2919032"/>
            <a:ext cx="54694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/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776BD934-0DFF-420B-BCCE-10E17D46773F}"/>
              </a:ext>
            </a:extLst>
          </p:cNvPr>
          <p:cNvGrpSpPr/>
          <p:nvPr/>
        </p:nvGrpSpPr>
        <p:grpSpPr>
          <a:xfrm>
            <a:off x="5172385" y="1899617"/>
            <a:ext cx="1827614" cy="1676935"/>
            <a:chOff x="10628051" y="1891971"/>
            <a:chExt cx="519248" cy="476438"/>
          </a:xfrm>
        </p:grpSpPr>
        <p:sp>
          <p:nvSpPr>
            <p:cNvPr id="30" name="Freeform 130">
              <a:extLst>
                <a:ext uri="{FF2B5EF4-FFF2-40B4-BE49-F238E27FC236}">
                  <a16:creationId xmlns:a16="http://schemas.microsoft.com/office/drawing/2014/main" id="{3A8E8865-BE9A-45EE-A758-C9FE20250F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86294" y="1891971"/>
              <a:ext cx="261005" cy="290005"/>
            </a:xfrm>
            <a:custGeom>
              <a:avLst/>
              <a:gdLst>
                <a:gd name="T0" fmla="*/ 90 w 95"/>
                <a:gd name="T1" fmla="*/ 21 h 106"/>
                <a:gd name="T2" fmla="*/ 88 w 95"/>
                <a:gd name="T3" fmla="*/ 17 h 106"/>
                <a:gd name="T4" fmla="*/ 51 w 95"/>
                <a:gd name="T5" fmla="*/ 1 h 106"/>
                <a:gd name="T6" fmla="*/ 46 w 95"/>
                <a:gd name="T7" fmla="*/ 2 h 106"/>
                <a:gd name="T8" fmla="*/ 0 w 95"/>
                <a:gd name="T9" fmla="*/ 35 h 106"/>
                <a:gd name="T10" fmla="*/ 36 w 95"/>
                <a:gd name="T11" fmla="*/ 79 h 106"/>
                <a:gd name="T12" fmla="*/ 37 w 95"/>
                <a:gd name="T13" fmla="*/ 106 h 106"/>
                <a:gd name="T14" fmla="*/ 93 w 95"/>
                <a:gd name="T15" fmla="*/ 65 h 106"/>
                <a:gd name="T16" fmla="*/ 95 w 95"/>
                <a:gd name="T17" fmla="*/ 61 h 106"/>
                <a:gd name="T18" fmla="*/ 90 w 95"/>
                <a:gd name="T19" fmla="*/ 21 h 106"/>
                <a:gd name="T20" fmla="*/ 69 w 95"/>
                <a:gd name="T21" fmla="*/ 44 h 106"/>
                <a:gd name="T22" fmla="*/ 57 w 95"/>
                <a:gd name="T23" fmla="*/ 42 h 106"/>
                <a:gd name="T24" fmla="*/ 59 w 95"/>
                <a:gd name="T25" fmla="*/ 31 h 106"/>
                <a:gd name="T26" fmla="*/ 71 w 95"/>
                <a:gd name="T27" fmla="*/ 33 h 106"/>
                <a:gd name="T28" fmla="*/ 69 w 95"/>
                <a:gd name="T29" fmla="*/ 4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106">
                  <a:moveTo>
                    <a:pt x="90" y="21"/>
                  </a:moveTo>
                  <a:cubicBezTo>
                    <a:pt x="90" y="20"/>
                    <a:pt x="89" y="18"/>
                    <a:pt x="88" y="17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0" y="0"/>
                    <a:pt x="48" y="0"/>
                    <a:pt x="46" y="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8" y="43"/>
                    <a:pt x="31" y="59"/>
                    <a:pt x="36" y="79"/>
                  </a:cubicBezTo>
                  <a:cubicBezTo>
                    <a:pt x="38" y="88"/>
                    <a:pt x="39" y="97"/>
                    <a:pt x="37" y="106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94" y="64"/>
                    <a:pt x="95" y="63"/>
                    <a:pt x="95" y="61"/>
                  </a:cubicBezTo>
                  <a:lnTo>
                    <a:pt x="90" y="21"/>
                  </a:lnTo>
                  <a:close/>
                  <a:moveTo>
                    <a:pt x="69" y="44"/>
                  </a:moveTo>
                  <a:cubicBezTo>
                    <a:pt x="65" y="47"/>
                    <a:pt x="60" y="46"/>
                    <a:pt x="57" y="42"/>
                  </a:cubicBezTo>
                  <a:cubicBezTo>
                    <a:pt x="55" y="39"/>
                    <a:pt x="56" y="34"/>
                    <a:pt x="59" y="31"/>
                  </a:cubicBezTo>
                  <a:cubicBezTo>
                    <a:pt x="63" y="28"/>
                    <a:pt x="68" y="29"/>
                    <a:pt x="71" y="33"/>
                  </a:cubicBezTo>
                  <a:cubicBezTo>
                    <a:pt x="73" y="36"/>
                    <a:pt x="72" y="41"/>
                    <a:pt x="69" y="4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1" name="Freeform 131">
              <a:extLst>
                <a:ext uri="{FF2B5EF4-FFF2-40B4-BE49-F238E27FC236}">
                  <a16:creationId xmlns:a16="http://schemas.microsoft.com/office/drawing/2014/main" id="{5877E9E8-E566-4047-94E3-89E6F59CC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9195" y="2036974"/>
              <a:ext cx="216814" cy="227861"/>
            </a:xfrm>
            <a:custGeom>
              <a:avLst/>
              <a:gdLst>
                <a:gd name="T0" fmla="*/ 2 w 79"/>
                <a:gd name="T1" fmla="*/ 31 h 83"/>
                <a:gd name="T2" fmla="*/ 39 w 79"/>
                <a:gd name="T3" fmla="*/ 83 h 83"/>
                <a:gd name="T4" fmla="*/ 42 w 79"/>
                <a:gd name="T5" fmla="*/ 82 h 83"/>
                <a:gd name="T6" fmla="*/ 73 w 79"/>
                <a:gd name="T7" fmla="*/ 32 h 83"/>
                <a:gd name="T8" fmla="*/ 36 w 79"/>
                <a:gd name="T9" fmla="*/ 0 h 83"/>
                <a:gd name="T10" fmla="*/ 3 w 79"/>
                <a:gd name="T11" fmla="*/ 24 h 83"/>
                <a:gd name="T12" fmla="*/ 2 w 79"/>
                <a:gd name="T13" fmla="*/ 3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3">
                  <a:moveTo>
                    <a:pt x="2" y="31"/>
                  </a:moveTo>
                  <a:cubicBezTo>
                    <a:pt x="39" y="83"/>
                    <a:pt x="39" y="83"/>
                    <a:pt x="39" y="83"/>
                  </a:cubicBezTo>
                  <a:cubicBezTo>
                    <a:pt x="40" y="83"/>
                    <a:pt x="41" y="82"/>
                    <a:pt x="42" y="82"/>
                  </a:cubicBezTo>
                  <a:cubicBezTo>
                    <a:pt x="65" y="77"/>
                    <a:pt x="79" y="54"/>
                    <a:pt x="73" y="32"/>
                  </a:cubicBezTo>
                  <a:cubicBezTo>
                    <a:pt x="69" y="14"/>
                    <a:pt x="54" y="2"/>
                    <a:pt x="36" y="0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6"/>
                    <a:pt x="0" y="29"/>
                    <a:pt x="2" y="3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Freeform 132">
              <a:extLst>
                <a:ext uri="{FF2B5EF4-FFF2-40B4-BE49-F238E27FC236}">
                  <a16:creationId xmlns:a16="http://schemas.microsoft.com/office/drawing/2014/main" id="{8579A081-763F-4D78-8080-C9F3496A48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28051" y="1970687"/>
              <a:ext cx="491628" cy="397722"/>
            </a:xfrm>
            <a:custGeom>
              <a:avLst/>
              <a:gdLst>
                <a:gd name="T0" fmla="*/ 172 w 179"/>
                <a:gd name="T1" fmla="*/ 121 h 145"/>
                <a:gd name="T2" fmla="*/ 137 w 179"/>
                <a:gd name="T3" fmla="*/ 98 h 145"/>
                <a:gd name="T4" fmla="*/ 127 w 179"/>
                <a:gd name="T5" fmla="*/ 97 h 145"/>
                <a:gd name="T6" fmla="*/ 124 w 179"/>
                <a:gd name="T7" fmla="*/ 98 h 145"/>
                <a:gd name="T8" fmla="*/ 118 w 179"/>
                <a:gd name="T9" fmla="*/ 94 h 145"/>
                <a:gd name="T10" fmla="*/ 124 w 179"/>
                <a:gd name="T11" fmla="*/ 52 h 145"/>
                <a:gd name="T12" fmla="*/ 52 w 179"/>
                <a:gd name="T13" fmla="*/ 8 h 145"/>
                <a:gd name="T14" fmla="*/ 8 w 179"/>
                <a:gd name="T15" fmla="*/ 80 h 145"/>
                <a:gd name="T16" fmla="*/ 80 w 179"/>
                <a:gd name="T17" fmla="*/ 124 h 145"/>
                <a:gd name="T18" fmla="*/ 111 w 179"/>
                <a:gd name="T19" fmla="*/ 104 h 145"/>
                <a:gd name="T20" fmla="*/ 117 w 179"/>
                <a:gd name="T21" fmla="*/ 108 h 145"/>
                <a:gd name="T22" fmla="*/ 123 w 179"/>
                <a:gd name="T23" fmla="*/ 120 h 145"/>
                <a:gd name="T24" fmla="*/ 157 w 179"/>
                <a:gd name="T25" fmla="*/ 143 h 145"/>
                <a:gd name="T26" fmla="*/ 168 w 179"/>
                <a:gd name="T27" fmla="*/ 144 h 145"/>
                <a:gd name="T28" fmla="*/ 175 w 179"/>
                <a:gd name="T29" fmla="*/ 139 h 145"/>
                <a:gd name="T30" fmla="*/ 172 w 179"/>
                <a:gd name="T31" fmla="*/ 121 h 145"/>
                <a:gd name="T32" fmla="*/ 77 w 179"/>
                <a:gd name="T33" fmla="*/ 113 h 145"/>
                <a:gd name="T34" fmla="*/ 18 w 179"/>
                <a:gd name="T35" fmla="*/ 77 h 145"/>
                <a:gd name="T36" fmla="*/ 54 w 179"/>
                <a:gd name="T37" fmla="*/ 18 h 145"/>
                <a:gd name="T38" fmla="*/ 113 w 179"/>
                <a:gd name="T39" fmla="*/ 54 h 145"/>
                <a:gd name="T40" fmla="*/ 77 w 179"/>
                <a:gd name="T4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9" h="145">
                  <a:moveTo>
                    <a:pt x="172" y="121"/>
                  </a:moveTo>
                  <a:cubicBezTo>
                    <a:pt x="137" y="98"/>
                    <a:pt x="137" y="98"/>
                    <a:pt x="137" y="98"/>
                  </a:cubicBezTo>
                  <a:cubicBezTo>
                    <a:pt x="134" y="96"/>
                    <a:pt x="130" y="96"/>
                    <a:pt x="127" y="97"/>
                  </a:cubicBezTo>
                  <a:cubicBezTo>
                    <a:pt x="126" y="97"/>
                    <a:pt x="125" y="97"/>
                    <a:pt x="124" y="98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25" y="82"/>
                    <a:pt x="127" y="67"/>
                    <a:pt x="124" y="52"/>
                  </a:cubicBezTo>
                  <a:cubicBezTo>
                    <a:pt x="116" y="20"/>
                    <a:pt x="83" y="0"/>
                    <a:pt x="52" y="8"/>
                  </a:cubicBezTo>
                  <a:cubicBezTo>
                    <a:pt x="20" y="15"/>
                    <a:pt x="0" y="48"/>
                    <a:pt x="8" y="80"/>
                  </a:cubicBezTo>
                  <a:cubicBezTo>
                    <a:pt x="15" y="112"/>
                    <a:pt x="48" y="131"/>
                    <a:pt x="80" y="124"/>
                  </a:cubicBezTo>
                  <a:cubicBezTo>
                    <a:pt x="92" y="121"/>
                    <a:pt x="103" y="114"/>
                    <a:pt x="111" y="104"/>
                  </a:cubicBezTo>
                  <a:cubicBezTo>
                    <a:pt x="117" y="108"/>
                    <a:pt x="117" y="108"/>
                    <a:pt x="117" y="108"/>
                  </a:cubicBezTo>
                  <a:cubicBezTo>
                    <a:pt x="117" y="113"/>
                    <a:pt x="118" y="117"/>
                    <a:pt x="123" y="120"/>
                  </a:cubicBezTo>
                  <a:cubicBezTo>
                    <a:pt x="157" y="143"/>
                    <a:pt x="157" y="143"/>
                    <a:pt x="157" y="143"/>
                  </a:cubicBezTo>
                  <a:cubicBezTo>
                    <a:pt x="160" y="145"/>
                    <a:pt x="164" y="145"/>
                    <a:pt x="168" y="144"/>
                  </a:cubicBezTo>
                  <a:cubicBezTo>
                    <a:pt x="171" y="144"/>
                    <a:pt x="174" y="142"/>
                    <a:pt x="175" y="139"/>
                  </a:cubicBezTo>
                  <a:cubicBezTo>
                    <a:pt x="179" y="133"/>
                    <a:pt x="178" y="125"/>
                    <a:pt x="172" y="121"/>
                  </a:cubicBezTo>
                  <a:close/>
                  <a:moveTo>
                    <a:pt x="77" y="113"/>
                  </a:moveTo>
                  <a:cubicBezTo>
                    <a:pt x="51" y="119"/>
                    <a:pt x="25" y="103"/>
                    <a:pt x="18" y="77"/>
                  </a:cubicBezTo>
                  <a:cubicBezTo>
                    <a:pt x="12" y="51"/>
                    <a:pt x="28" y="25"/>
                    <a:pt x="54" y="18"/>
                  </a:cubicBezTo>
                  <a:cubicBezTo>
                    <a:pt x="80" y="12"/>
                    <a:pt x="106" y="28"/>
                    <a:pt x="113" y="54"/>
                  </a:cubicBezTo>
                  <a:cubicBezTo>
                    <a:pt x="119" y="80"/>
                    <a:pt x="103" y="107"/>
                    <a:pt x="77" y="11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3" name="文本框 21"/>
          <p:cNvSpPr txBox="1"/>
          <p:nvPr/>
        </p:nvSpPr>
        <p:spPr>
          <a:xfrm>
            <a:off x="5131634" y="166169"/>
            <a:ext cx="192873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914309">
              <a:defRPr/>
            </a:pPr>
            <a:r>
              <a:rPr lang="zh-TW" altLang="en-US" sz="2800" b="1" spc="600" dirty="0" smtClean="0">
                <a:cs typeface="+mn-ea"/>
                <a:sym typeface="+mn-lt"/>
              </a:rPr>
              <a:t>三大職務</a:t>
            </a:r>
            <a:endParaRPr lang="zh-CN" altLang="en-US" sz="2800" b="1" spc="600" dirty="0">
              <a:cs typeface="+mn-ea"/>
              <a:sym typeface="+mn-lt"/>
            </a:endParaRPr>
          </a:p>
        </p:txBody>
      </p:sp>
      <p:sp>
        <p:nvSpPr>
          <p:cNvPr id="46" name="圆角矩形 3">
            <a:extLst>
              <a:ext uri="{FF2B5EF4-FFF2-40B4-BE49-F238E27FC236}">
                <a16:creationId xmlns:a16="http://schemas.microsoft.com/office/drawing/2014/main" id="{136DACA6-BDAE-4F89-827F-D3FB436C17CF}"/>
              </a:ext>
            </a:extLst>
          </p:cNvPr>
          <p:cNvSpPr/>
          <p:nvPr/>
        </p:nvSpPr>
        <p:spPr>
          <a:xfrm>
            <a:off x="4732541" y="5153964"/>
            <a:ext cx="2607690" cy="106221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7" name="文本框 11">
            <a:extLst>
              <a:ext uri="{FF2B5EF4-FFF2-40B4-BE49-F238E27FC236}">
                <a16:creationId xmlns:a16="http://schemas.microsoft.com/office/drawing/2014/main" id="{106DAF26-D84E-41E1-BBEA-F9AB2B924BC3}"/>
              </a:ext>
            </a:extLst>
          </p:cNvPr>
          <p:cNvSpPr txBox="1"/>
          <p:nvPr/>
        </p:nvSpPr>
        <p:spPr>
          <a:xfrm>
            <a:off x="4965075" y="5361904"/>
            <a:ext cx="2142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設計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0" name="6"/>
          <p:cNvSpPr/>
          <p:nvPr/>
        </p:nvSpPr>
        <p:spPr bwMode="auto">
          <a:xfrm rot="5400000">
            <a:off x="5531735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51" name="6"/>
          <p:cNvSpPr/>
          <p:nvPr/>
        </p:nvSpPr>
        <p:spPr bwMode="auto">
          <a:xfrm rot="5400000">
            <a:off x="5802968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52" name="6"/>
          <p:cNvSpPr/>
          <p:nvPr/>
        </p:nvSpPr>
        <p:spPr bwMode="auto">
          <a:xfrm rot="5400000">
            <a:off x="6074201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53" name="6"/>
          <p:cNvSpPr/>
          <p:nvPr/>
        </p:nvSpPr>
        <p:spPr bwMode="auto">
          <a:xfrm rot="5400000">
            <a:off x="6345434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grpSp>
        <p:nvGrpSpPr>
          <p:cNvPr id="58" name="组合 32">
            <a:extLst>
              <a:ext uri="{FF2B5EF4-FFF2-40B4-BE49-F238E27FC236}">
                <a16:creationId xmlns:a16="http://schemas.microsoft.com/office/drawing/2014/main" id="{02CAD86A-61A3-4EEE-BAA0-005B3E5A7D0B}"/>
              </a:ext>
            </a:extLst>
          </p:cNvPr>
          <p:cNvGrpSpPr/>
          <p:nvPr/>
        </p:nvGrpSpPr>
        <p:grpSpPr>
          <a:xfrm>
            <a:off x="2063348" y="1980358"/>
            <a:ext cx="1448281" cy="1652747"/>
            <a:chOff x="10686052" y="4535163"/>
            <a:chExt cx="469532" cy="535820"/>
          </a:xfrm>
        </p:grpSpPr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83AE69E8-345D-4291-B86D-5E0FCA3ED8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86052" y="4535163"/>
              <a:ext cx="469532" cy="417055"/>
            </a:xfrm>
            <a:custGeom>
              <a:avLst/>
              <a:gdLst>
                <a:gd name="T0" fmla="*/ 166 w 171"/>
                <a:gd name="T1" fmla="*/ 0 h 152"/>
                <a:gd name="T2" fmla="*/ 5 w 171"/>
                <a:gd name="T3" fmla="*/ 0 h 152"/>
                <a:gd name="T4" fmla="*/ 0 w 171"/>
                <a:gd name="T5" fmla="*/ 5 h 152"/>
                <a:gd name="T6" fmla="*/ 0 w 171"/>
                <a:gd name="T7" fmla="*/ 146 h 152"/>
                <a:gd name="T8" fmla="*/ 5 w 171"/>
                <a:gd name="T9" fmla="*/ 152 h 152"/>
                <a:gd name="T10" fmla="*/ 39 w 171"/>
                <a:gd name="T11" fmla="*/ 152 h 152"/>
                <a:gd name="T12" fmla="*/ 45 w 171"/>
                <a:gd name="T13" fmla="*/ 146 h 152"/>
                <a:gd name="T14" fmla="*/ 45 w 171"/>
                <a:gd name="T15" fmla="*/ 141 h 152"/>
                <a:gd name="T16" fmla="*/ 11 w 171"/>
                <a:gd name="T17" fmla="*/ 141 h 152"/>
                <a:gd name="T18" fmla="*/ 11 w 171"/>
                <a:gd name="T19" fmla="*/ 38 h 152"/>
                <a:gd name="T20" fmla="*/ 160 w 171"/>
                <a:gd name="T21" fmla="*/ 38 h 152"/>
                <a:gd name="T22" fmla="*/ 160 w 171"/>
                <a:gd name="T23" fmla="*/ 141 h 152"/>
                <a:gd name="T24" fmla="*/ 140 w 171"/>
                <a:gd name="T25" fmla="*/ 141 h 152"/>
                <a:gd name="T26" fmla="*/ 136 w 171"/>
                <a:gd name="T27" fmla="*/ 149 h 152"/>
                <a:gd name="T28" fmla="*/ 133 w 171"/>
                <a:gd name="T29" fmla="*/ 152 h 152"/>
                <a:gd name="T30" fmla="*/ 166 w 171"/>
                <a:gd name="T31" fmla="*/ 152 h 152"/>
                <a:gd name="T32" fmla="*/ 171 w 171"/>
                <a:gd name="T33" fmla="*/ 146 h 152"/>
                <a:gd name="T34" fmla="*/ 171 w 171"/>
                <a:gd name="T35" fmla="*/ 5 h 152"/>
                <a:gd name="T36" fmla="*/ 166 w 171"/>
                <a:gd name="T37" fmla="*/ 0 h 152"/>
                <a:gd name="T38" fmla="*/ 110 w 171"/>
                <a:gd name="T39" fmla="*/ 26 h 152"/>
                <a:gd name="T40" fmla="*/ 103 w 171"/>
                <a:gd name="T41" fmla="*/ 19 h 152"/>
                <a:gd name="T42" fmla="*/ 110 w 171"/>
                <a:gd name="T43" fmla="*/ 12 h 152"/>
                <a:gd name="T44" fmla="*/ 118 w 171"/>
                <a:gd name="T45" fmla="*/ 19 h 152"/>
                <a:gd name="T46" fmla="*/ 110 w 171"/>
                <a:gd name="T47" fmla="*/ 26 h 152"/>
                <a:gd name="T48" fmla="*/ 132 w 171"/>
                <a:gd name="T49" fmla="*/ 26 h 152"/>
                <a:gd name="T50" fmla="*/ 124 w 171"/>
                <a:gd name="T51" fmla="*/ 19 h 152"/>
                <a:gd name="T52" fmla="*/ 132 w 171"/>
                <a:gd name="T53" fmla="*/ 12 h 152"/>
                <a:gd name="T54" fmla="*/ 139 w 171"/>
                <a:gd name="T55" fmla="*/ 19 h 152"/>
                <a:gd name="T56" fmla="*/ 132 w 171"/>
                <a:gd name="T57" fmla="*/ 26 h 152"/>
                <a:gd name="T58" fmla="*/ 153 w 171"/>
                <a:gd name="T59" fmla="*/ 26 h 152"/>
                <a:gd name="T60" fmla="*/ 146 w 171"/>
                <a:gd name="T61" fmla="*/ 19 h 152"/>
                <a:gd name="T62" fmla="*/ 153 w 171"/>
                <a:gd name="T63" fmla="*/ 12 h 152"/>
                <a:gd name="T64" fmla="*/ 160 w 171"/>
                <a:gd name="T65" fmla="*/ 19 h 152"/>
                <a:gd name="T66" fmla="*/ 153 w 171"/>
                <a:gd name="T67" fmla="*/ 2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1" h="152">
                  <a:moveTo>
                    <a:pt x="166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9"/>
                    <a:pt x="2" y="152"/>
                    <a:pt x="5" y="152"/>
                  </a:cubicBezTo>
                  <a:cubicBezTo>
                    <a:pt x="39" y="152"/>
                    <a:pt x="39" y="152"/>
                    <a:pt x="39" y="152"/>
                  </a:cubicBezTo>
                  <a:cubicBezTo>
                    <a:pt x="45" y="146"/>
                    <a:pt x="45" y="146"/>
                    <a:pt x="45" y="146"/>
                  </a:cubicBezTo>
                  <a:cubicBezTo>
                    <a:pt x="45" y="144"/>
                    <a:pt x="45" y="143"/>
                    <a:pt x="45" y="141"/>
                  </a:cubicBezTo>
                  <a:cubicBezTo>
                    <a:pt x="11" y="141"/>
                    <a:pt x="11" y="141"/>
                    <a:pt x="11" y="14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141"/>
                    <a:pt x="160" y="141"/>
                    <a:pt x="160" y="141"/>
                  </a:cubicBezTo>
                  <a:cubicBezTo>
                    <a:pt x="140" y="141"/>
                    <a:pt x="140" y="141"/>
                    <a:pt x="140" y="141"/>
                  </a:cubicBezTo>
                  <a:cubicBezTo>
                    <a:pt x="139" y="144"/>
                    <a:pt x="138" y="147"/>
                    <a:pt x="136" y="149"/>
                  </a:cubicBezTo>
                  <a:cubicBezTo>
                    <a:pt x="133" y="152"/>
                    <a:pt x="133" y="152"/>
                    <a:pt x="133" y="152"/>
                  </a:cubicBezTo>
                  <a:cubicBezTo>
                    <a:pt x="166" y="152"/>
                    <a:pt x="166" y="152"/>
                    <a:pt x="166" y="152"/>
                  </a:cubicBezTo>
                  <a:cubicBezTo>
                    <a:pt x="169" y="152"/>
                    <a:pt x="171" y="149"/>
                    <a:pt x="171" y="146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71" y="2"/>
                    <a:pt x="169" y="0"/>
                    <a:pt x="166" y="0"/>
                  </a:cubicBezTo>
                  <a:close/>
                  <a:moveTo>
                    <a:pt x="110" y="26"/>
                  </a:moveTo>
                  <a:cubicBezTo>
                    <a:pt x="106" y="26"/>
                    <a:pt x="103" y="23"/>
                    <a:pt x="103" y="19"/>
                  </a:cubicBezTo>
                  <a:cubicBezTo>
                    <a:pt x="103" y="15"/>
                    <a:pt x="106" y="12"/>
                    <a:pt x="110" y="12"/>
                  </a:cubicBezTo>
                  <a:cubicBezTo>
                    <a:pt x="114" y="12"/>
                    <a:pt x="118" y="15"/>
                    <a:pt x="118" y="19"/>
                  </a:cubicBezTo>
                  <a:cubicBezTo>
                    <a:pt x="118" y="23"/>
                    <a:pt x="114" y="26"/>
                    <a:pt x="110" y="26"/>
                  </a:cubicBezTo>
                  <a:close/>
                  <a:moveTo>
                    <a:pt x="132" y="26"/>
                  </a:moveTo>
                  <a:cubicBezTo>
                    <a:pt x="128" y="26"/>
                    <a:pt x="124" y="23"/>
                    <a:pt x="124" y="19"/>
                  </a:cubicBezTo>
                  <a:cubicBezTo>
                    <a:pt x="124" y="15"/>
                    <a:pt x="128" y="12"/>
                    <a:pt x="132" y="12"/>
                  </a:cubicBezTo>
                  <a:cubicBezTo>
                    <a:pt x="136" y="12"/>
                    <a:pt x="139" y="15"/>
                    <a:pt x="139" y="19"/>
                  </a:cubicBezTo>
                  <a:cubicBezTo>
                    <a:pt x="139" y="23"/>
                    <a:pt x="136" y="26"/>
                    <a:pt x="132" y="26"/>
                  </a:cubicBezTo>
                  <a:close/>
                  <a:moveTo>
                    <a:pt x="153" y="26"/>
                  </a:moveTo>
                  <a:cubicBezTo>
                    <a:pt x="149" y="26"/>
                    <a:pt x="146" y="23"/>
                    <a:pt x="146" y="19"/>
                  </a:cubicBezTo>
                  <a:cubicBezTo>
                    <a:pt x="146" y="15"/>
                    <a:pt x="149" y="12"/>
                    <a:pt x="153" y="12"/>
                  </a:cubicBezTo>
                  <a:cubicBezTo>
                    <a:pt x="157" y="12"/>
                    <a:pt x="160" y="15"/>
                    <a:pt x="160" y="19"/>
                  </a:cubicBezTo>
                  <a:cubicBezTo>
                    <a:pt x="160" y="23"/>
                    <a:pt x="157" y="26"/>
                    <a:pt x="153" y="2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0" name="Freeform 61">
              <a:extLst>
                <a:ext uri="{FF2B5EF4-FFF2-40B4-BE49-F238E27FC236}">
                  <a16:creationId xmlns:a16="http://schemas.microsoft.com/office/drawing/2014/main" id="{807852D1-1D8A-4F86-A49F-7917C815B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8244" y="4740929"/>
              <a:ext cx="259624" cy="330054"/>
            </a:xfrm>
            <a:custGeom>
              <a:avLst/>
              <a:gdLst>
                <a:gd name="T0" fmla="*/ 77 w 95"/>
                <a:gd name="T1" fmla="*/ 84 h 120"/>
                <a:gd name="T2" fmla="*/ 79 w 95"/>
                <a:gd name="T3" fmla="*/ 82 h 120"/>
                <a:gd name="T4" fmla="*/ 93 w 95"/>
                <a:gd name="T5" fmla="*/ 68 h 120"/>
                <a:gd name="T6" fmla="*/ 93 w 95"/>
                <a:gd name="T7" fmla="*/ 59 h 120"/>
                <a:gd name="T8" fmla="*/ 84 w 95"/>
                <a:gd name="T9" fmla="*/ 59 h 120"/>
                <a:gd name="T10" fmla="*/ 82 w 95"/>
                <a:gd name="T11" fmla="*/ 60 h 120"/>
                <a:gd name="T12" fmla="*/ 82 w 95"/>
                <a:gd name="T13" fmla="*/ 59 h 120"/>
                <a:gd name="T14" fmla="*/ 89 w 95"/>
                <a:gd name="T15" fmla="*/ 52 h 120"/>
                <a:gd name="T16" fmla="*/ 89 w 95"/>
                <a:gd name="T17" fmla="*/ 42 h 120"/>
                <a:gd name="T18" fmla="*/ 80 w 95"/>
                <a:gd name="T19" fmla="*/ 42 h 120"/>
                <a:gd name="T20" fmla="*/ 75 w 95"/>
                <a:gd name="T21" fmla="*/ 46 h 120"/>
                <a:gd name="T22" fmla="*/ 75 w 95"/>
                <a:gd name="T23" fmla="*/ 45 h 120"/>
                <a:gd name="T24" fmla="*/ 82 w 95"/>
                <a:gd name="T25" fmla="*/ 37 h 120"/>
                <a:gd name="T26" fmla="*/ 82 w 95"/>
                <a:gd name="T27" fmla="*/ 28 h 120"/>
                <a:gd name="T28" fmla="*/ 73 w 95"/>
                <a:gd name="T29" fmla="*/ 28 h 120"/>
                <a:gd name="T30" fmla="*/ 67 w 95"/>
                <a:gd name="T31" fmla="*/ 34 h 120"/>
                <a:gd name="T32" fmla="*/ 66 w 95"/>
                <a:gd name="T33" fmla="*/ 33 h 120"/>
                <a:gd name="T34" fmla="*/ 87 w 95"/>
                <a:gd name="T35" fmla="*/ 12 h 120"/>
                <a:gd name="T36" fmla="*/ 87 w 95"/>
                <a:gd name="T37" fmla="*/ 3 h 120"/>
                <a:gd name="T38" fmla="*/ 78 w 95"/>
                <a:gd name="T39" fmla="*/ 3 h 120"/>
                <a:gd name="T40" fmla="*/ 44 w 95"/>
                <a:gd name="T41" fmla="*/ 36 h 120"/>
                <a:gd name="T42" fmla="*/ 22 w 95"/>
                <a:gd name="T43" fmla="*/ 32 h 120"/>
                <a:gd name="T44" fmla="*/ 5 w 95"/>
                <a:gd name="T45" fmla="*/ 25 h 120"/>
                <a:gd name="T46" fmla="*/ 2 w 95"/>
                <a:gd name="T47" fmla="*/ 33 h 120"/>
                <a:gd name="T48" fmla="*/ 14 w 95"/>
                <a:gd name="T49" fmla="*/ 51 h 120"/>
                <a:gd name="T50" fmla="*/ 17 w 95"/>
                <a:gd name="T51" fmla="*/ 74 h 120"/>
                <a:gd name="T52" fmla="*/ 1 w 95"/>
                <a:gd name="T53" fmla="*/ 89 h 120"/>
                <a:gd name="T54" fmla="*/ 32 w 95"/>
                <a:gd name="T55" fmla="*/ 120 h 120"/>
                <a:gd name="T56" fmla="*/ 49 w 95"/>
                <a:gd name="T57" fmla="*/ 103 h 120"/>
                <a:gd name="T58" fmla="*/ 65 w 95"/>
                <a:gd name="T59" fmla="*/ 95 h 120"/>
                <a:gd name="T60" fmla="*/ 77 w 95"/>
                <a:gd name="T61" fmla="*/ 8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5" h="120">
                  <a:moveTo>
                    <a:pt x="77" y="84"/>
                  </a:moveTo>
                  <a:cubicBezTo>
                    <a:pt x="78" y="83"/>
                    <a:pt x="78" y="83"/>
                    <a:pt x="79" y="82"/>
                  </a:cubicBezTo>
                  <a:cubicBezTo>
                    <a:pt x="93" y="68"/>
                    <a:pt x="93" y="68"/>
                    <a:pt x="93" y="68"/>
                  </a:cubicBezTo>
                  <a:cubicBezTo>
                    <a:pt x="95" y="66"/>
                    <a:pt x="95" y="62"/>
                    <a:pt x="93" y="59"/>
                  </a:cubicBezTo>
                  <a:cubicBezTo>
                    <a:pt x="90" y="56"/>
                    <a:pt x="86" y="56"/>
                    <a:pt x="84" y="59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59"/>
                  </a:cubicBezTo>
                  <a:cubicBezTo>
                    <a:pt x="89" y="52"/>
                    <a:pt x="89" y="52"/>
                    <a:pt x="89" y="52"/>
                  </a:cubicBezTo>
                  <a:cubicBezTo>
                    <a:pt x="91" y="49"/>
                    <a:pt x="91" y="45"/>
                    <a:pt x="89" y="42"/>
                  </a:cubicBezTo>
                  <a:cubicBezTo>
                    <a:pt x="86" y="40"/>
                    <a:pt x="82" y="40"/>
                    <a:pt x="80" y="42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5" y="46"/>
                    <a:pt x="75" y="45"/>
                    <a:pt x="75" y="45"/>
                  </a:cubicBezTo>
                  <a:cubicBezTo>
                    <a:pt x="82" y="37"/>
                    <a:pt x="82" y="37"/>
                    <a:pt x="82" y="37"/>
                  </a:cubicBezTo>
                  <a:cubicBezTo>
                    <a:pt x="85" y="35"/>
                    <a:pt x="85" y="30"/>
                    <a:pt x="82" y="28"/>
                  </a:cubicBezTo>
                  <a:cubicBezTo>
                    <a:pt x="80" y="25"/>
                    <a:pt x="76" y="25"/>
                    <a:pt x="73" y="28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67" y="34"/>
                    <a:pt x="66" y="33"/>
                    <a:pt x="66" y="33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9" y="9"/>
                    <a:pt x="89" y="5"/>
                    <a:pt x="87" y="3"/>
                  </a:cubicBezTo>
                  <a:cubicBezTo>
                    <a:pt x="84" y="0"/>
                    <a:pt x="80" y="0"/>
                    <a:pt x="78" y="3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30" y="48"/>
                    <a:pt x="27" y="37"/>
                    <a:pt x="22" y="32"/>
                  </a:cubicBezTo>
                  <a:cubicBezTo>
                    <a:pt x="15" y="23"/>
                    <a:pt x="8" y="22"/>
                    <a:pt x="5" y="25"/>
                  </a:cubicBezTo>
                  <a:cubicBezTo>
                    <a:pt x="4" y="25"/>
                    <a:pt x="0" y="31"/>
                    <a:pt x="2" y="33"/>
                  </a:cubicBezTo>
                  <a:cubicBezTo>
                    <a:pt x="4" y="34"/>
                    <a:pt x="14" y="42"/>
                    <a:pt x="14" y="51"/>
                  </a:cubicBezTo>
                  <a:cubicBezTo>
                    <a:pt x="15" y="58"/>
                    <a:pt x="16" y="69"/>
                    <a:pt x="17" y="74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55" y="102"/>
                    <a:pt x="61" y="99"/>
                    <a:pt x="65" y="95"/>
                  </a:cubicBezTo>
                  <a:cubicBezTo>
                    <a:pt x="69" y="92"/>
                    <a:pt x="73" y="88"/>
                    <a:pt x="77" y="8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1" name="Freeform 62">
              <a:extLst>
                <a:ext uri="{FF2B5EF4-FFF2-40B4-BE49-F238E27FC236}">
                  <a16:creationId xmlns:a16="http://schemas.microsoft.com/office/drawing/2014/main" id="{289A12E0-6E05-4A8C-BDFA-C49A97AF6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1914" y="4706404"/>
              <a:ext cx="95287" cy="95287"/>
            </a:xfrm>
            <a:custGeom>
              <a:avLst/>
              <a:gdLst>
                <a:gd name="T0" fmla="*/ 0 w 35"/>
                <a:gd name="T1" fmla="*/ 19 h 35"/>
                <a:gd name="T2" fmla="*/ 4 w 35"/>
                <a:gd name="T3" fmla="*/ 14 h 35"/>
                <a:gd name="T4" fmla="*/ 7 w 35"/>
                <a:gd name="T5" fmla="*/ 9 h 35"/>
                <a:gd name="T6" fmla="*/ 26 w 35"/>
                <a:gd name="T7" fmla="*/ 9 h 35"/>
                <a:gd name="T8" fmla="*/ 26 w 35"/>
                <a:gd name="T9" fmla="*/ 28 h 35"/>
                <a:gd name="T10" fmla="*/ 22 w 35"/>
                <a:gd name="T11" fmla="*/ 30 h 35"/>
                <a:gd name="T12" fmla="*/ 17 w 35"/>
                <a:gd name="T13" fmla="*/ 35 h 35"/>
                <a:gd name="T14" fmla="*/ 28 w 35"/>
                <a:gd name="T15" fmla="*/ 31 h 35"/>
                <a:gd name="T16" fmla="*/ 28 w 35"/>
                <a:gd name="T17" fmla="*/ 7 h 35"/>
                <a:gd name="T18" fmla="*/ 5 w 35"/>
                <a:gd name="T19" fmla="*/ 7 h 35"/>
                <a:gd name="T20" fmla="*/ 0 w 35"/>
                <a:gd name="T21" fmla="*/ 1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35">
                  <a:moveTo>
                    <a:pt x="0" y="19"/>
                  </a:moveTo>
                  <a:cubicBezTo>
                    <a:pt x="4" y="14"/>
                    <a:pt x="4" y="14"/>
                    <a:pt x="4" y="14"/>
                  </a:cubicBezTo>
                  <a:cubicBezTo>
                    <a:pt x="5" y="12"/>
                    <a:pt x="6" y="11"/>
                    <a:pt x="7" y="9"/>
                  </a:cubicBezTo>
                  <a:cubicBezTo>
                    <a:pt x="12" y="4"/>
                    <a:pt x="21" y="4"/>
                    <a:pt x="26" y="9"/>
                  </a:cubicBezTo>
                  <a:cubicBezTo>
                    <a:pt x="31" y="14"/>
                    <a:pt x="31" y="23"/>
                    <a:pt x="26" y="28"/>
                  </a:cubicBezTo>
                  <a:cubicBezTo>
                    <a:pt x="25" y="29"/>
                    <a:pt x="24" y="29"/>
                    <a:pt x="22" y="30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21" y="35"/>
                    <a:pt x="25" y="34"/>
                    <a:pt x="28" y="31"/>
                  </a:cubicBezTo>
                  <a:cubicBezTo>
                    <a:pt x="35" y="24"/>
                    <a:pt x="35" y="13"/>
                    <a:pt x="28" y="7"/>
                  </a:cubicBezTo>
                  <a:cubicBezTo>
                    <a:pt x="22" y="0"/>
                    <a:pt x="11" y="0"/>
                    <a:pt x="5" y="7"/>
                  </a:cubicBezTo>
                  <a:cubicBezTo>
                    <a:pt x="1" y="10"/>
                    <a:pt x="0" y="14"/>
                    <a:pt x="0" y="1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7384808" y="1487152"/>
            <a:ext cx="3361635" cy="4729022"/>
            <a:chOff x="7384808" y="1487152"/>
            <a:chExt cx="3361635" cy="4729022"/>
          </a:xfrm>
        </p:grpSpPr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30BEA7DF-7BFA-45B6-9470-D1E2BE26828C}"/>
                </a:ext>
              </a:extLst>
            </p:cNvPr>
            <p:cNvSpPr txBox="1"/>
            <p:nvPr/>
          </p:nvSpPr>
          <p:spPr>
            <a:xfrm>
              <a:off x="7384808" y="2950529"/>
              <a:ext cx="54694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rPr>
                <a:t>/</a:t>
              </a:r>
              <a:endPara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8" name="圆角矩形 3">
              <a:extLst>
                <a:ext uri="{FF2B5EF4-FFF2-40B4-BE49-F238E27FC236}">
                  <a16:creationId xmlns:a16="http://schemas.microsoft.com/office/drawing/2014/main" id="{136DACA6-BDAE-4F89-827F-D3FB436C17CF}"/>
                </a:ext>
              </a:extLst>
            </p:cNvPr>
            <p:cNvSpPr/>
            <p:nvPr/>
          </p:nvSpPr>
          <p:spPr>
            <a:xfrm>
              <a:off x="7931753" y="5153964"/>
              <a:ext cx="2607690" cy="106221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9" name="文本框 11">
              <a:extLst>
                <a:ext uri="{FF2B5EF4-FFF2-40B4-BE49-F238E27FC236}">
                  <a16:creationId xmlns:a16="http://schemas.microsoft.com/office/drawing/2014/main" id="{106DAF26-D84E-41E1-BBEA-F9AB2B924BC3}"/>
                </a:ext>
              </a:extLst>
            </p:cNvPr>
            <p:cNvSpPr txBox="1"/>
            <p:nvPr/>
          </p:nvSpPr>
          <p:spPr>
            <a:xfrm>
              <a:off x="8164287" y="5361904"/>
              <a:ext cx="21426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3600" dirty="0">
                  <a:solidFill>
                    <a:prstClr val="white"/>
                  </a:solidFill>
                  <a:cs typeface="+mn-ea"/>
                  <a:sym typeface="+mn-lt"/>
                </a:rPr>
                <a:t>客</a:t>
              </a:r>
              <a:r>
                <a:rPr kumimoji="0" lang="zh-TW" altLang="en-US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rPr>
                <a:t>服服務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3" name="群組 2"/>
            <p:cNvGrpSpPr/>
            <p:nvPr/>
          </p:nvGrpSpPr>
          <p:grpSpPr>
            <a:xfrm>
              <a:off x="8041521" y="1487152"/>
              <a:ext cx="2704922" cy="2704922"/>
              <a:chOff x="8041521" y="1487152"/>
              <a:chExt cx="2704922" cy="2704922"/>
            </a:xfrm>
          </p:grpSpPr>
          <p:sp>
            <p:nvSpPr>
              <p:cNvPr id="45" name="椭圆 7">
                <a:extLst>
                  <a:ext uri="{FF2B5EF4-FFF2-40B4-BE49-F238E27FC236}">
                    <a16:creationId xmlns:a16="http://schemas.microsoft.com/office/drawing/2014/main" id="{902A7E4F-0EAF-4835-86F8-20DF56D97D60}"/>
                  </a:ext>
                </a:extLst>
              </p:cNvPr>
              <p:cNvSpPr/>
              <p:nvPr/>
            </p:nvSpPr>
            <p:spPr>
              <a:xfrm>
                <a:off x="8041521" y="1487152"/>
                <a:ext cx="2704922" cy="2704922"/>
              </a:xfrm>
              <a:prstGeom prst="ellipse">
                <a:avLst/>
              </a:prstGeom>
              <a:solidFill>
                <a:srgbClr val="002060"/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pic>
            <p:nvPicPr>
              <p:cNvPr id="2" name="圖片 1"/>
              <p:cNvPicPr>
                <a:picLocks noChangeAspect="1"/>
              </p:cNvPicPr>
              <p:nvPr/>
            </p:nvPicPr>
            <p:blipFill>
              <a:blip r:embed="rId3" cstate="print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496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98100" y="1782880"/>
                <a:ext cx="1852783" cy="203917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604668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" grpId="0" animBg="1"/>
      <p:bldP spid="11" grpId="0" animBg="1"/>
      <p:bldP spid="12" grpId="0"/>
      <p:bldP spid="18" grpId="0"/>
      <p:bldP spid="46" grpId="0" animBg="1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/>
          <p:cNvSpPr>
            <a:spLocks/>
          </p:cNvSpPr>
          <p:nvPr/>
        </p:nvSpPr>
        <p:spPr bwMode="auto">
          <a:xfrm>
            <a:off x="6137379" y="5291385"/>
            <a:ext cx="92539" cy="45719"/>
          </a:xfrm>
          <a:custGeom>
            <a:avLst/>
            <a:gdLst>
              <a:gd name="T0" fmla="*/ 2 w 4"/>
              <a:gd name="T1" fmla="*/ 0 h 4"/>
              <a:gd name="T2" fmla="*/ 4 w 4"/>
              <a:gd name="T3" fmla="*/ 4 h 4"/>
              <a:gd name="T4" fmla="*/ 0 w 4"/>
              <a:gd name="T5" fmla="*/ 4 h 4"/>
              <a:gd name="T6" fmla="*/ 2 w 4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4">
                <a:moveTo>
                  <a:pt x="2" y="0"/>
                </a:moveTo>
                <a:lnTo>
                  <a:pt x="4" y="4"/>
                </a:lnTo>
                <a:lnTo>
                  <a:pt x="0" y="4"/>
                </a:lnTo>
                <a:lnTo>
                  <a:pt x="2" y="0"/>
                </a:lnTo>
                <a:close/>
              </a:path>
            </a:pathLst>
          </a:custGeom>
          <a:solidFill>
            <a:srgbClr val="FFCA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0911" tIns="65456" rIns="130911" bIns="65456" numCol="1" anchor="t" anchorCtr="0" compatLnSpc="1">
            <a:prstTxWarp prst="textNoShape">
              <a:avLst/>
            </a:prstTxWarp>
          </a:bodyPr>
          <a:lstStyle/>
          <a:p>
            <a:pPr algn="ctr" defTabSz="967527" fontAlgn="base">
              <a:spcBef>
                <a:spcPct val="0"/>
              </a:spcBef>
              <a:spcAft>
                <a:spcPct val="0"/>
              </a:spcAft>
            </a:pPr>
            <a:endParaRPr lang="en-US" sz="2963">
              <a:solidFill>
                <a:srgbClr val="000000"/>
              </a:solidFill>
              <a:latin typeface="+mn-ea"/>
              <a:sym typeface="Gill Sans" charset="0"/>
            </a:endParaRPr>
          </a:p>
        </p:txBody>
      </p:sp>
      <p:sp>
        <p:nvSpPr>
          <p:cNvPr id="64" name="6"/>
          <p:cNvSpPr/>
          <p:nvPr/>
        </p:nvSpPr>
        <p:spPr bwMode="auto">
          <a:xfrm rot="5400000">
            <a:off x="5531735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65" name="6"/>
          <p:cNvSpPr/>
          <p:nvPr/>
        </p:nvSpPr>
        <p:spPr bwMode="auto">
          <a:xfrm rot="5400000">
            <a:off x="5802968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66" name="6"/>
          <p:cNvSpPr/>
          <p:nvPr/>
        </p:nvSpPr>
        <p:spPr bwMode="auto">
          <a:xfrm rot="5400000">
            <a:off x="6074201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67" name="6"/>
          <p:cNvSpPr/>
          <p:nvPr/>
        </p:nvSpPr>
        <p:spPr bwMode="auto">
          <a:xfrm rot="5400000">
            <a:off x="6345434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68" name="文本框 21"/>
          <p:cNvSpPr txBox="1"/>
          <p:nvPr/>
        </p:nvSpPr>
        <p:spPr>
          <a:xfrm>
            <a:off x="5131634" y="128462"/>
            <a:ext cx="192873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914309">
              <a:defRPr/>
            </a:pPr>
            <a:r>
              <a:rPr lang="zh-TW" altLang="en-US" sz="2800" b="1" spc="600" dirty="0" smtClean="0">
                <a:cs typeface="+mn-ea"/>
                <a:sym typeface="+mn-lt"/>
              </a:rPr>
              <a:t>管理平台</a:t>
            </a:r>
            <a:endParaRPr lang="zh-CN" altLang="en-US" sz="2800" b="1" spc="600" dirty="0">
              <a:cs typeface="+mn-ea"/>
              <a:sym typeface="+mn-lt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969174" y="1152695"/>
            <a:ext cx="2648384" cy="1324273"/>
            <a:chOff x="7768235" y="1827802"/>
            <a:chExt cx="2648384" cy="1324273"/>
          </a:xfrm>
        </p:grpSpPr>
        <p:grpSp>
          <p:nvGrpSpPr>
            <p:cNvPr id="12" name="Group 5"/>
            <p:cNvGrpSpPr/>
            <p:nvPr/>
          </p:nvGrpSpPr>
          <p:grpSpPr>
            <a:xfrm>
              <a:off x="7768235" y="2017277"/>
              <a:ext cx="403258" cy="352053"/>
              <a:chOff x="1079332" y="2203296"/>
              <a:chExt cx="298739" cy="264080"/>
            </a:xfrm>
          </p:grpSpPr>
          <p:sp>
            <p:nvSpPr>
              <p:cNvPr id="13" name="Oval 2"/>
              <p:cNvSpPr/>
              <p:nvPr/>
            </p:nvSpPr>
            <p:spPr bwMode="auto">
              <a:xfrm>
                <a:off x="1103804" y="2203296"/>
                <a:ext cx="264080" cy="264080"/>
              </a:xfrm>
              <a:prstGeom prst="ellipse">
                <a:avLst/>
              </a:prstGeom>
              <a:solidFill>
                <a:srgbClr val="1F497D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6757" tIns="48378" rIns="96757" bIns="48378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30906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42" kern="0">
                  <a:solidFill>
                    <a:srgbClr val="000000"/>
                  </a:solidFill>
                  <a:latin typeface="+mn-ea"/>
                  <a:sym typeface="Gill Sans" charset="0"/>
                </a:endParaRPr>
              </a:p>
            </p:txBody>
          </p:sp>
          <p:sp>
            <p:nvSpPr>
              <p:cNvPr id="14" name="Rectangle 22"/>
              <p:cNvSpPr>
                <a:spLocks/>
              </p:cNvSpPr>
              <p:nvPr/>
            </p:nvSpPr>
            <p:spPr bwMode="auto">
              <a:xfrm>
                <a:off x="1079332" y="2246362"/>
                <a:ext cx="298739" cy="197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algn="ctr" defTabSz="967527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2116" kern="0" dirty="0">
                    <a:solidFill>
                      <a:srgbClr val="FFFFFF"/>
                    </a:solidFill>
                    <a:latin typeface="+mn-ea"/>
                    <a:cs typeface="Bebas Neue" charset="0"/>
                    <a:sym typeface="Bebas Neue" charset="0"/>
                  </a:rPr>
                  <a:t>1</a:t>
                </a:r>
              </a:p>
            </p:txBody>
          </p:sp>
        </p:grpSp>
        <p:sp>
          <p:nvSpPr>
            <p:cNvPr id="69" name="文本框 5">
              <a:extLst>
                <a:ext uri="{FF2B5EF4-FFF2-40B4-BE49-F238E27FC236}">
                  <a16:creationId xmlns:a16="http://schemas.microsoft.com/office/drawing/2014/main" id="{43144B2B-F2D3-4A7A-9A53-F56B4666F317}"/>
                </a:ext>
              </a:extLst>
            </p:cNvPr>
            <p:cNvSpPr txBox="1"/>
            <p:nvPr/>
          </p:nvSpPr>
          <p:spPr>
            <a:xfrm>
              <a:off x="8342941" y="1827802"/>
              <a:ext cx="2073678" cy="1324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5000"/>
                </a:lnSpc>
                <a:defRPr/>
              </a:pPr>
              <a:r>
                <a:rPr lang="zh-TW" alt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平台優化</a:t>
              </a:r>
              <a:endPara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  <a:p>
              <a:pPr lvl="0">
                <a:lnSpc>
                  <a:spcPts val="5000"/>
                </a:lnSpc>
                <a:defRPr/>
              </a:pPr>
              <a:endPara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8529676" y="1176660"/>
            <a:ext cx="2746754" cy="683072"/>
            <a:chOff x="7768235" y="2797965"/>
            <a:chExt cx="2746754" cy="683072"/>
          </a:xfrm>
        </p:grpSpPr>
        <p:grpSp>
          <p:nvGrpSpPr>
            <p:cNvPr id="15" name="Group 235"/>
            <p:cNvGrpSpPr/>
            <p:nvPr/>
          </p:nvGrpSpPr>
          <p:grpSpPr>
            <a:xfrm>
              <a:off x="7768235" y="2987440"/>
              <a:ext cx="403258" cy="352053"/>
              <a:chOff x="1079332" y="2203296"/>
              <a:chExt cx="298739" cy="264080"/>
            </a:xfrm>
          </p:grpSpPr>
          <p:sp>
            <p:nvSpPr>
              <p:cNvPr id="16" name="Oval 236"/>
              <p:cNvSpPr/>
              <p:nvPr/>
            </p:nvSpPr>
            <p:spPr bwMode="auto">
              <a:xfrm>
                <a:off x="1103804" y="2203296"/>
                <a:ext cx="264080" cy="264080"/>
              </a:xfrm>
              <a:prstGeom prst="ellipse">
                <a:avLst/>
              </a:prstGeom>
              <a:solidFill>
                <a:srgbClr val="1F497D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6757" tIns="48378" rIns="96757" bIns="48378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30906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42" kern="0">
                  <a:solidFill>
                    <a:srgbClr val="000000"/>
                  </a:solidFill>
                  <a:latin typeface="+mn-ea"/>
                  <a:sym typeface="Gill Sans" charset="0"/>
                </a:endParaRPr>
              </a:p>
            </p:txBody>
          </p:sp>
          <p:sp>
            <p:nvSpPr>
              <p:cNvPr id="17" name="Rectangle 22"/>
              <p:cNvSpPr>
                <a:spLocks/>
              </p:cNvSpPr>
              <p:nvPr/>
            </p:nvSpPr>
            <p:spPr bwMode="auto">
              <a:xfrm>
                <a:off x="1079332" y="2246362"/>
                <a:ext cx="298739" cy="197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algn="ctr" defTabSz="967527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2116" kern="0" dirty="0">
                    <a:solidFill>
                      <a:srgbClr val="FFFFFF"/>
                    </a:solidFill>
                    <a:latin typeface="+mn-ea"/>
                    <a:cs typeface="Bebas Neue" charset="0"/>
                    <a:sym typeface="Bebas Neue" charset="0"/>
                  </a:rPr>
                  <a:t>2</a:t>
                </a:r>
              </a:p>
            </p:txBody>
          </p:sp>
        </p:grpSp>
        <p:sp>
          <p:nvSpPr>
            <p:cNvPr id="74" name="文本框 5">
              <a:extLst>
                <a:ext uri="{FF2B5EF4-FFF2-40B4-BE49-F238E27FC236}">
                  <a16:creationId xmlns:a16="http://schemas.microsoft.com/office/drawing/2014/main" id="{43144B2B-F2D3-4A7A-9A53-F56B4666F317}"/>
                </a:ext>
              </a:extLst>
            </p:cNvPr>
            <p:cNvSpPr txBox="1"/>
            <p:nvPr/>
          </p:nvSpPr>
          <p:spPr>
            <a:xfrm>
              <a:off x="8342940" y="2797965"/>
              <a:ext cx="2172049" cy="68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ts val="5000"/>
                </a:lnSpc>
                <a:defRPr/>
              </a:pPr>
              <a:r>
                <a:rPr lang="zh-TW" alt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經營社群</a:t>
              </a:r>
              <a:endPara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6" b="21656"/>
          <a:stretch/>
        </p:blipFill>
        <p:spPr>
          <a:xfrm>
            <a:off x="8130814" y="1929900"/>
            <a:ext cx="3544479" cy="4665344"/>
          </a:xfrm>
          <a:prstGeom prst="rect">
            <a:avLst/>
          </a:prstGeom>
        </p:spPr>
      </p:pic>
      <p:pic>
        <p:nvPicPr>
          <p:cNvPr id="11" name="圖片 10" descr="畫面剪輯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0" r="1" b="28"/>
          <a:stretch/>
        </p:blipFill>
        <p:spPr>
          <a:xfrm>
            <a:off x="0" y="2352906"/>
            <a:ext cx="7868862" cy="3819332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4157221" y="3176833"/>
            <a:ext cx="3619892" cy="2026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4157221" y="2341699"/>
            <a:ext cx="3619892" cy="7569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7102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/>
          <p:cNvSpPr>
            <a:spLocks/>
          </p:cNvSpPr>
          <p:nvPr/>
        </p:nvSpPr>
        <p:spPr bwMode="auto">
          <a:xfrm>
            <a:off x="6137379" y="5291385"/>
            <a:ext cx="92539" cy="45719"/>
          </a:xfrm>
          <a:custGeom>
            <a:avLst/>
            <a:gdLst>
              <a:gd name="T0" fmla="*/ 2 w 4"/>
              <a:gd name="T1" fmla="*/ 0 h 4"/>
              <a:gd name="T2" fmla="*/ 4 w 4"/>
              <a:gd name="T3" fmla="*/ 4 h 4"/>
              <a:gd name="T4" fmla="*/ 0 w 4"/>
              <a:gd name="T5" fmla="*/ 4 h 4"/>
              <a:gd name="T6" fmla="*/ 2 w 4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4">
                <a:moveTo>
                  <a:pt x="2" y="0"/>
                </a:moveTo>
                <a:lnTo>
                  <a:pt x="4" y="4"/>
                </a:lnTo>
                <a:lnTo>
                  <a:pt x="0" y="4"/>
                </a:lnTo>
                <a:lnTo>
                  <a:pt x="2" y="0"/>
                </a:lnTo>
                <a:close/>
              </a:path>
            </a:pathLst>
          </a:custGeom>
          <a:solidFill>
            <a:srgbClr val="FFCA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0911" tIns="65456" rIns="130911" bIns="65456" numCol="1" anchor="t" anchorCtr="0" compatLnSpc="1">
            <a:prstTxWarp prst="textNoShape">
              <a:avLst/>
            </a:prstTxWarp>
          </a:bodyPr>
          <a:lstStyle/>
          <a:p>
            <a:pPr algn="ctr" defTabSz="967527" fontAlgn="base">
              <a:spcBef>
                <a:spcPct val="0"/>
              </a:spcBef>
              <a:spcAft>
                <a:spcPct val="0"/>
              </a:spcAft>
            </a:pPr>
            <a:endParaRPr lang="en-US" sz="2963">
              <a:solidFill>
                <a:srgbClr val="000000"/>
              </a:solidFill>
              <a:latin typeface="+mn-ea"/>
              <a:sym typeface="Gill Sans" charset="0"/>
            </a:endParaRPr>
          </a:p>
        </p:txBody>
      </p:sp>
      <p:sp>
        <p:nvSpPr>
          <p:cNvPr id="64" name="6"/>
          <p:cNvSpPr/>
          <p:nvPr/>
        </p:nvSpPr>
        <p:spPr bwMode="auto">
          <a:xfrm rot="5400000">
            <a:off x="5531735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65" name="6"/>
          <p:cNvSpPr/>
          <p:nvPr/>
        </p:nvSpPr>
        <p:spPr bwMode="auto">
          <a:xfrm rot="5400000">
            <a:off x="5802968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66" name="6"/>
          <p:cNvSpPr/>
          <p:nvPr/>
        </p:nvSpPr>
        <p:spPr bwMode="auto">
          <a:xfrm rot="5400000">
            <a:off x="6074201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67" name="6"/>
          <p:cNvSpPr/>
          <p:nvPr/>
        </p:nvSpPr>
        <p:spPr bwMode="auto">
          <a:xfrm rot="5400000">
            <a:off x="6345434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68" name="文本框 21"/>
          <p:cNvSpPr txBox="1"/>
          <p:nvPr/>
        </p:nvSpPr>
        <p:spPr>
          <a:xfrm>
            <a:off x="5567650" y="128462"/>
            <a:ext cx="1056700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914309">
              <a:defRPr/>
            </a:pPr>
            <a:r>
              <a:rPr lang="zh-TW" altLang="en-US" sz="2800" b="1" spc="600" dirty="0" smtClean="0">
                <a:cs typeface="+mn-ea"/>
                <a:sym typeface="+mn-lt"/>
              </a:rPr>
              <a:t>設計</a:t>
            </a:r>
            <a:endParaRPr lang="zh-CN" altLang="en-US" sz="2800" b="1" spc="600" dirty="0">
              <a:cs typeface="+mn-ea"/>
              <a:sym typeface="+mn-lt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262164" y="1049000"/>
            <a:ext cx="2648384" cy="683072"/>
            <a:chOff x="7768235" y="1827802"/>
            <a:chExt cx="2648384" cy="683072"/>
          </a:xfrm>
        </p:grpSpPr>
        <p:grpSp>
          <p:nvGrpSpPr>
            <p:cNvPr id="12" name="Group 5"/>
            <p:cNvGrpSpPr/>
            <p:nvPr/>
          </p:nvGrpSpPr>
          <p:grpSpPr>
            <a:xfrm>
              <a:off x="7768235" y="2017277"/>
              <a:ext cx="403258" cy="352053"/>
              <a:chOff x="1079332" y="2203296"/>
              <a:chExt cx="298739" cy="264080"/>
            </a:xfrm>
          </p:grpSpPr>
          <p:sp>
            <p:nvSpPr>
              <p:cNvPr id="13" name="Oval 2"/>
              <p:cNvSpPr/>
              <p:nvPr/>
            </p:nvSpPr>
            <p:spPr bwMode="auto">
              <a:xfrm>
                <a:off x="1103804" y="2203296"/>
                <a:ext cx="264080" cy="264080"/>
              </a:xfrm>
              <a:prstGeom prst="ellipse">
                <a:avLst/>
              </a:prstGeom>
              <a:solidFill>
                <a:srgbClr val="1F497D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6757" tIns="48378" rIns="96757" bIns="48378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30906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42" kern="0">
                  <a:solidFill>
                    <a:srgbClr val="000000"/>
                  </a:solidFill>
                  <a:latin typeface="+mn-ea"/>
                  <a:sym typeface="Gill Sans" charset="0"/>
                </a:endParaRPr>
              </a:p>
            </p:txBody>
          </p:sp>
          <p:sp>
            <p:nvSpPr>
              <p:cNvPr id="14" name="Rectangle 22"/>
              <p:cNvSpPr>
                <a:spLocks/>
              </p:cNvSpPr>
              <p:nvPr/>
            </p:nvSpPr>
            <p:spPr bwMode="auto">
              <a:xfrm>
                <a:off x="1079332" y="2246362"/>
                <a:ext cx="298739" cy="197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algn="ctr" defTabSz="967527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2116" kern="0" dirty="0">
                    <a:solidFill>
                      <a:srgbClr val="FFFFFF"/>
                    </a:solidFill>
                    <a:latin typeface="+mn-ea"/>
                    <a:cs typeface="Bebas Neue" charset="0"/>
                    <a:sym typeface="Bebas Neue" charset="0"/>
                  </a:rPr>
                  <a:t>1</a:t>
                </a:r>
              </a:p>
            </p:txBody>
          </p:sp>
        </p:grpSp>
        <p:sp>
          <p:nvSpPr>
            <p:cNvPr id="69" name="文本框 5">
              <a:extLst>
                <a:ext uri="{FF2B5EF4-FFF2-40B4-BE49-F238E27FC236}">
                  <a16:creationId xmlns:a16="http://schemas.microsoft.com/office/drawing/2014/main" id="{43144B2B-F2D3-4A7A-9A53-F56B4666F317}"/>
                </a:ext>
              </a:extLst>
            </p:cNvPr>
            <p:cNvSpPr txBox="1"/>
            <p:nvPr/>
          </p:nvSpPr>
          <p:spPr>
            <a:xfrm>
              <a:off x="8342941" y="1827802"/>
              <a:ext cx="2073678" cy="68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ts val="5000"/>
                </a:lnSpc>
                <a:defRPr/>
              </a:pPr>
              <a:r>
                <a:rPr lang="zh-TW" altLang="en-US" sz="3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圖片</a:t>
              </a:r>
              <a:endPara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5261186" y="1049000"/>
            <a:ext cx="2746754" cy="683072"/>
            <a:chOff x="7768235" y="2797965"/>
            <a:chExt cx="2746754" cy="683072"/>
          </a:xfrm>
        </p:grpSpPr>
        <p:grpSp>
          <p:nvGrpSpPr>
            <p:cNvPr id="15" name="Group 235"/>
            <p:cNvGrpSpPr/>
            <p:nvPr/>
          </p:nvGrpSpPr>
          <p:grpSpPr>
            <a:xfrm>
              <a:off x="7768235" y="2987440"/>
              <a:ext cx="403258" cy="352053"/>
              <a:chOff x="1079332" y="2203296"/>
              <a:chExt cx="298739" cy="264080"/>
            </a:xfrm>
          </p:grpSpPr>
          <p:sp>
            <p:nvSpPr>
              <p:cNvPr id="16" name="Oval 236"/>
              <p:cNvSpPr/>
              <p:nvPr/>
            </p:nvSpPr>
            <p:spPr bwMode="auto">
              <a:xfrm>
                <a:off x="1103804" y="2203296"/>
                <a:ext cx="264080" cy="264080"/>
              </a:xfrm>
              <a:prstGeom prst="ellipse">
                <a:avLst/>
              </a:prstGeom>
              <a:solidFill>
                <a:srgbClr val="1F497D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6757" tIns="48378" rIns="96757" bIns="48378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30906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42" kern="0">
                  <a:solidFill>
                    <a:srgbClr val="000000"/>
                  </a:solidFill>
                  <a:latin typeface="+mn-ea"/>
                  <a:sym typeface="Gill Sans" charset="0"/>
                </a:endParaRPr>
              </a:p>
            </p:txBody>
          </p:sp>
          <p:sp>
            <p:nvSpPr>
              <p:cNvPr id="17" name="Rectangle 22"/>
              <p:cNvSpPr>
                <a:spLocks/>
              </p:cNvSpPr>
              <p:nvPr/>
            </p:nvSpPr>
            <p:spPr bwMode="auto">
              <a:xfrm>
                <a:off x="1079332" y="2246362"/>
                <a:ext cx="298739" cy="197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algn="ctr" defTabSz="967527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2116" kern="0" dirty="0">
                    <a:solidFill>
                      <a:srgbClr val="FFFFFF"/>
                    </a:solidFill>
                    <a:latin typeface="+mn-ea"/>
                    <a:cs typeface="Bebas Neue" charset="0"/>
                    <a:sym typeface="Bebas Neue" charset="0"/>
                  </a:rPr>
                  <a:t>2</a:t>
                </a:r>
              </a:p>
            </p:txBody>
          </p:sp>
        </p:grpSp>
        <p:sp>
          <p:nvSpPr>
            <p:cNvPr id="74" name="文本框 5">
              <a:extLst>
                <a:ext uri="{FF2B5EF4-FFF2-40B4-BE49-F238E27FC236}">
                  <a16:creationId xmlns:a16="http://schemas.microsoft.com/office/drawing/2014/main" id="{43144B2B-F2D3-4A7A-9A53-F56B4666F317}"/>
                </a:ext>
              </a:extLst>
            </p:cNvPr>
            <p:cNvSpPr txBox="1"/>
            <p:nvPr/>
          </p:nvSpPr>
          <p:spPr>
            <a:xfrm>
              <a:off x="8342940" y="2797965"/>
              <a:ext cx="2172049" cy="68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ts val="5000"/>
                </a:lnSpc>
                <a:defRPr/>
              </a:pPr>
              <a:r>
                <a:rPr lang="zh-TW" altLang="en-US" sz="3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內頁</a:t>
              </a:r>
              <a:endPara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9204994" y="1049000"/>
            <a:ext cx="2648384" cy="683072"/>
            <a:chOff x="7768235" y="3768129"/>
            <a:chExt cx="2648384" cy="683072"/>
          </a:xfrm>
        </p:grpSpPr>
        <p:grpSp>
          <p:nvGrpSpPr>
            <p:cNvPr id="18" name="Group 238"/>
            <p:cNvGrpSpPr/>
            <p:nvPr/>
          </p:nvGrpSpPr>
          <p:grpSpPr>
            <a:xfrm>
              <a:off x="7768235" y="3957603"/>
              <a:ext cx="403258" cy="352053"/>
              <a:chOff x="1079332" y="2203296"/>
              <a:chExt cx="298739" cy="264080"/>
            </a:xfrm>
          </p:grpSpPr>
          <p:sp>
            <p:nvSpPr>
              <p:cNvPr id="19" name="Oval 239"/>
              <p:cNvSpPr/>
              <p:nvPr/>
            </p:nvSpPr>
            <p:spPr bwMode="auto">
              <a:xfrm>
                <a:off x="1103804" y="2203296"/>
                <a:ext cx="264080" cy="264080"/>
              </a:xfrm>
              <a:prstGeom prst="ellipse">
                <a:avLst/>
              </a:prstGeom>
              <a:solidFill>
                <a:srgbClr val="1F497D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6757" tIns="48378" rIns="96757" bIns="48378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30906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42" kern="0">
                  <a:solidFill>
                    <a:srgbClr val="000000"/>
                  </a:solidFill>
                  <a:latin typeface="+mn-ea"/>
                  <a:sym typeface="Gill Sans" charset="0"/>
                </a:endParaRPr>
              </a:p>
            </p:txBody>
          </p:sp>
          <p:sp>
            <p:nvSpPr>
              <p:cNvPr id="20" name="Rectangle 22"/>
              <p:cNvSpPr>
                <a:spLocks/>
              </p:cNvSpPr>
              <p:nvPr/>
            </p:nvSpPr>
            <p:spPr bwMode="auto">
              <a:xfrm>
                <a:off x="1079332" y="2246362"/>
                <a:ext cx="298739" cy="197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algn="ctr" defTabSz="967527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2116" kern="0" dirty="0">
                    <a:solidFill>
                      <a:srgbClr val="FFFFFF"/>
                    </a:solidFill>
                    <a:latin typeface="+mn-ea"/>
                    <a:cs typeface="Bebas Neue" charset="0"/>
                    <a:sym typeface="Bebas Neue" charset="0"/>
                  </a:rPr>
                  <a:t>3</a:t>
                </a:r>
              </a:p>
            </p:txBody>
          </p:sp>
        </p:grpSp>
        <p:sp>
          <p:nvSpPr>
            <p:cNvPr id="75" name="文本框 5">
              <a:extLst>
                <a:ext uri="{FF2B5EF4-FFF2-40B4-BE49-F238E27FC236}">
                  <a16:creationId xmlns:a16="http://schemas.microsoft.com/office/drawing/2014/main" id="{43144B2B-F2D3-4A7A-9A53-F56B4666F317}"/>
                </a:ext>
              </a:extLst>
            </p:cNvPr>
            <p:cNvSpPr txBox="1"/>
            <p:nvPr/>
          </p:nvSpPr>
          <p:spPr>
            <a:xfrm>
              <a:off x="8342941" y="3768129"/>
              <a:ext cx="2073678" cy="68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ts val="5000"/>
                </a:lnSpc>
                <a:defRPr/>
              </a:pPr>
              <a:r>
                <a:rPr lang="en-US" altLang="zh-TW" sz="3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dm</a:t>
              </a:r>
              <a:endPara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252" y="1734735"/>
            <a:ext cx="3556126" cy="503019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770" y="1734735"/>
            <a:ext cx="2377782" cy="503019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07" y="1821628"/>
            <a:ext cx="4274498" cy="48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214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/>
          <p:cNvSpPr>
            <a:spLocks/>
          </p:cNvSpPr>
          <p:nvPr/>
        </p:nvSpPr>
        <p:spPr bwMode="auto">
          <a:xfrm>
            <a:off x="6137379" y="5291385"/>
            <a:ext cx="92539" cy="45719"/>
          </a:xfrm>
          <a:custGeom>
            <a:avLst/>
            <a:gdLst>
              <a:gd name="T0" fmla="*/ 2 w 4"/>
              <a:gd name="T1" fmla="*/ 0 h 4"/>
              <a:gd name="T2" fmla="*/ 4 w 4"/>
              <a:gd name="T3" fmla="*/ 4 h 4"/>
              <a:gd name="T4" fmla="*/ 0 w 4"/>
              <a:gd name="T5" fmla="*/ 4 h 4"/>
              <a:gd name="T6" fmla="*/ 2 w 4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4">
                <a:moveTo>
                  <a:pt x="2" y="0"/>
                </a:moveTo>
                <a:lnTo>
                  <a:pt x="4" y="4"/>
                </a:lnTo>
                <a:lnTo>
                  <a:pt x="0" y="4"/>
                </a:lnTo>
                <a:lnTo>
                  <a:pt x="2" y="0"/>
                </a:lnTo>
                <a:close/>
              </a:path>
            </a:pathLst>
          </a:custGeom>
          <a:solidFill>
            <a:srgbClr val="FFCA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0911" tIns="65456" rIns="130911" bIns="65456" numCol="1" anchor="t" anchorCtr="0" compatLnSpc="1">
            <a:prstTxWarp prst="textNoShape">
              <a:avLst/>
            </a:prstTxWarp>
          </a:bodyPr>
          <a:lstStyle/>
          <a:p>
            <a:pPr algn="ctr" defTabSz="967527" fontAlgn="base">
              <a:spcBef>
                <a:spcPct val="0"/>
              </a:spcBef>
              <a:spcAft>
                <a:spcPct val="0"/>
              </a:spcAft>
            </a:pPr>
            <a:endParaRPr lang="en-US" sz="2963">
              <a:solidFill>
                <a:srgbClr val="000000"/>
              </a:solidFill>
              <a:latin typeface="+mn-ea"/>
              <a:sym typeface="Gill Sans" charset="0"/>
            </a:endParaRPr>
          </a:p>
        </p:txBody>
      </p:sp>
      <p:sp>
        <p:nvSpPr>
          <p:cNvPr id="64" name="6"/>
          <p:cNvSpPr/>
          <p:nvPr/>
        </p:nvSpPr>
        <p:spPr bwMode="auto">
          <a:xfrm rot="5400000">
            <a:off x="5531735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65" name="6"/>
          <p:cNvSpPr/>
          <p:nvPr/>
        </p:nvSpPr>
        <p:spPr bwMode="auto">
          <a:xfrm rot="5400000">
            <a:off x="5802968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66" name="6"/>
          <p:cNvSpPr/>
          <p:nvPr/>
        </p:nvSpPr>
        <p:spPr bwMode="auto">
          <a:xfrm rot="5400000">
            <a:off x="6074201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67" name="6"/>
          <p:cNvSpPr/>
          <p:nvPr/>
        </p:nvSpPr>
        <p:spPr bwMode="auto">
          <a:xfrm rot="5400000">
            <a:off x="6345434" y="734101"/>
            <a:ext cx="153591" cy="133545"/>
          </a:xfrm>
          <a:custGeom>
            <a:avLst/>
            <a:gdLst>
              <a:gd name="T0" fmla="*/ 365 w 1306"/>
              <a:gd name="T1" fmla="*/ 1149 h 1149"/>
              <a:gd name="T2" fmla="*/ 300 w 1306"/>
              <a:gd name="T3" fmla="*/ 1111 h 1149"/>
              <a:gd name="T4" fmla="*/ 12 w 1306"/>
              <a:gd name="T5" fmla="*/ 613 h 1149"/>
              <a:gd name="T6" fmla="*/ 12 w 1306"/>
              <a:gd name="T7" fmla="*/ 537 h 1149"/>
              <a:gd name="T8" fmla="*/ 300 w 1306"/>
              <a:gd name="T9" fmla="*/ 38 h 1149"/>
              <a:gd name="T10" fmla="*/ 365 w 1306"/>
              <a:gd name="T11" fmla="*/ 0 h 1149"/>
              <a:gd name="T12" fmla="*/ 941 w 1306"/>
              <a:gd name="T13" fmla="*/ 0 h 1149"/>
              <a:gd name="T14" fmla="*/ 1006 w 1306"/>
              <a:gd name="T15" fmla="*/ 38 h 1149"/>
              <a:gd name="T16" fmla="*/ 1294 w 1306"/>
              <a:gd name="T17" fmla="*/ 537 h 1149"/>
              <a:gd name="T18" fmla="*/ 1294 w 1306"/>
              <a:gd name="T19" fmla="*/ 613 h 1149"/>
              <a:gd name="T20" fmla="*/ 1006 w 1306"/>
              <a:gd name="T21" fmla="*/ 1111 h 1149"/>
              <a:gd name="T22" fmla="*/ 941 w 1306"/>
              <a:gd name="T23" fmla="*/ 1149 h 1149"/>
              <a:gd name="T24" fmla="*/ 365 w 1306"/>
              <a:gd name="T25" fmla="*/ 1149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06" h="1149">
                <a:moveTo>
                  <a:pt x="365" y="1149"/>
                </a:moveTo>
                <a:cubicBezTo>
                  <a:pt x="341" y="1149"/>
                  <a:pt x="312" y="1132"/>
                  <a:pt x="300" y="1111"/>
                </a:cubicBezTo>
                <a:cubicBezTo>
                  <a:pt x="12" y="613"/>
                  <a:pt x="12" y="613"/>
                  <a:pt x="12" y="613"/>
                </a:cubicBezTo>
                <a:cubicBezTo>
                  <a:pt x="0" y="592"/>
                  <a:pt x="0" y="558"/>
                  <a:pt x="12" y="537"/>
                </a:cubicBezTo>
                <a:cubicBezTo>
                  <a:pt x="300" y="38"/>
                  <a:pt x="300" y="38"/>
                  <a:pt x="300" y="38"/>
                </a:cubicBezTo>
                <a:cubicBezTo>
                  <a:pt x="312" y="17"/>
                  <a:pt x="341" y="0"/>
                  <a:pt x="365" y="0"/>
                </a:cubicBezTo>
                <a:cubicBezTo>
                  <a:pt x="941" y="0"/>
                  <a:pt x="941" y="0"/>
                  <a:pt x="941" y="0"/>
                </a:cubicBezTo>
                <a:cubicBezTo>
                  <a:pt x="965" y="0"/>
                  <a:pt x="994" y="17"/>
                  <a:pt x="1006" y="38"/>
                </a:cubicBezTo>
                <a:cubicBezTo>
                  <a:pt x="1294" y="537"/>
                  <a:pt x="1294" y="537"/>
                  <a:pt x="1294" y="537"/>
                </a:cubicBezTo>
                <a:cubicBezTo>
                  <a:pt x="1306" y="558"/>
                  <a:pt x="1306" y="592"/>
                  <a:pt x="1294" y="613"/>
                </a:cubicBezTo>
                <a:cubicBezTo>
                  <a:pt x="1006" y="1111"/>
                  <a:pt x="1006" y="1111"/>
                  <a:pt x="1006" y="1111"/>
                </a:cubicBezTo>
                <a:cubicBezTo>
                  <a:pt x="994" y="1132"/>
                  <a:pt x="965" y="1149"/>
                  <a:pt x="941" y="1149"/>
                </a:cubicBezTo>
                <a:lnTo>
                  <a:pt x="365" y="11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68" name="文本框 21"/>
          <p:cNvSpPr txBox="1"/>
          <p:nvPr/>
        </p:nvSpPr>
        <p:spPr>
          <a:xfrm>
            <a:off x="5131634" y="128462"/>
            <a:ext cx="192873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914309">
              <a:defRPr/>
            </a:pPr>
            <a:r>
              <a:rPr lang="zh-TW" altLang="en-US" sz="2800" b="1" spc="600" dirty="0">
                <a:cs typeface="+mn-ea"/>
                <a:sym typeface="+mn-lt"/>
              </a:rPr>
              <a:t>客服服務</a:t>
            </a:r>
            <a:endParaRPr lang="zh-CN" altLang="en-US" sz="2800" b="1" spc="600" dirty="0">
              <a:cs typeface="+mn-ea"/>
              <a:sym typeface="+mn-lt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2668214" y="1128730"/>
            <a:ext cx="3572584" cy="1374735"/>
            <a:chOff x="7768235" y="1827802"/>
            <a:chExt cx="3572584" cy="1374735"/>
          </a:xfrm>
        </p:grpSpPr>
        <p:grpSp>
          <p:nvGrpSpPr>
            <p:cNvPr id="12" name="Group 5"/>
            <p:cNvGrpSpPr/>
            <p:nvPr/>
          </p:nvGrpSpPr>
          <p:grpSpPr>
            <a:xfrm>
              <a:off x="7768235" y="2017277"/>
              <a:ext cx="403258" cy="352053"/>
              <a:chOff x="1079332" y="2203296"/>
              <a:chExt cx="298739" cy="264080"/>
            </a:xfrm>
          </p:grpSpPr>
          <p:sp>
            <p:nvSpPr>
              <p:cNvPr id="13" name="Oval 2"/>
              <p:cNvSpPr/>
              <p:nvPr/>
            </p:nvSpPr>
            <p:spPr bwMode="auto">
              <a:xfrm>
                <a:off x="1103804" y="2203296"/>
                <a:ext cx="264080" cy="264080"/>
              </a:xfrm>
              <a:prstGeom prst="ellipse">
                <a:avLst/>
              </a:prstGeom>
              <a:solidFill>
                <a:srgbClr val="1F497D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6757" tIns="48378" rIns="96757" bIns="48378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30906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42" kern="0">
                  <a:solidFill>
                    <a:srgbClr val="000000"/>
                  </a:solidFill>
                  <a:latin typeface="+mn-ea"/>
                  <a:sym typeface="Gill Sans" charset="0"/>
                </a:endParaRPr>
              </a:p>
            </p:txBody>
          </p:sp>
          <p:sp>
            <p:nvSpPr>
              <p:cNvPr id="14" name="Rectangle 22"/>
              <p:cNvSpPr>
                <a:spLocks/>
              </p:cNvSpPr>
              <p:nvPr/>
            </p:nvSpPr>
            <p:spPr bwMode="auto">
              <a:xfrm>
                <a:off x="1079332" y="2246362"/>
                <a:ext cx="298739" cy="197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algn="ctr" defTabSz="967527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2116" kern="0" dirty="0">
                    <a:solidFill>
                      <a:srgbClr val="FFFFFF"/>
                    </a:solidFill>
                    <a:latin typeface="+mn-ea"/>
                    <a:cs typeface="Bebas Neue" charset="0"/>
                    <a:sym typeface="Bebas Neue" charset="0"/>
                  </a:rPr>
                  <a:t>1</a:t>
                </a:r>
              </a:p>
            </p:txBody>
          </p:sp>
        </p:grpSp>
        <p:sp>
          <p:nvSpPr>
            <p:cNvPr id="69" name="文本框 5">
              <a:extLst>
                <a:ext uri="{FF2B5EF4-FFF2-40B4-BE49-F238E27FC236}">
                  <a16:creationId xmlns:a16="http://schemas.microsoft.com/office/drawing/2014/main" id="{43144B2B-F2D3-4A7A-9A53-F56B4666F317}"/>
                </a:ext>
              </a:extLst>
            </p:cNvPr>
            <p:cNvSpPr txBox="1"/>
            <p:nvPr/>
          </p:nvSpPr>
          <p:spPr>
            <a:xfrm>
              <a:off x="8342941" y="1827802"/>
              <a:ext cx="2997878" cy="1374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ts val="5000"/>
                </a:lnSpc>
                <a:defRPr/>
              </a:pPr>
              <a:r>
                <a:rPr lang="zh-TW" alt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處理顧客問題</a:t>
              </a:r>
              <a:endPara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  <a:p>
              <a:pPr lvl="0">
                <a:lnSpc>
                  <a:spcPts val="5000"/>
                </a:lnSpc>
                <a:defRPr/>
              </a:pPr>
              <a:endPara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6843119" y="1152695"/>
            <a:ext cx="2746754" cy="683072"/>
            <a:chOff x="7768235" y="2797965"/>
            <a:chExt cx="2746754" cy="683072"/>
          </a:xfrm>
        </p:grpSpPr>
        <p:grpSp>
          <p:nvGrpSpPr>
            <p:cNvPr id="15" name="Group 235"/>
            <p:cNvGrpSpPr/>
            <p:nvPr/>
          </p:nvGrpSpPr>
          <p:grpSpPr>
            <a:xfrm>
              <a:off x="7768235" y="2987440"/>
              <a:ext cx="403258" cy="352053"/>
              <a:chOff x="1079332" y="2203296"/>
              <a:chExt cx="298739" cy="264080"/>
            </a:xfrm>
          </p:grpSpPr>
          <p:sp>
            <p:nvSpPr>
              <p:cNvPr id="16" name="Oval 236"/>
              <p:cNvSpPr/>
              <p:nvPr/>
            </p:nvSpPr>
            <p:spPr bwMode="auto">
              <a:xfrm>
                <a:off x="1103804" y="2203296"/>
                <a:ext cx="264080" cy="264080"/>
              </a:xfrm>
              <a:prstGeom prst="ellipse">
                <a:avLst/>
              </a:prstGeom>
              <a:solidFill>
                <a:srgbClr val="1F497D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6757" tIns="48378" rIns="96757" bIns="48378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30906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42" kern="0">
                  <a:solidFill>
                    <a:srgbClr val="000000"/>
                  </a:solidFill>
                  <a:latin typeface="+mn-ea"/>
                  <a:sym typeface="Gill Sans" charset="0"/>
                </a:endParaRPr>
              </a:p>
            </p:txBody>
          </p:sp>
          <p:sp>
            <p:nvSpPr>
              <p:cNvPr id="17" name="Rectangle 22"/>
              <p:cNvSpPr>
                <a:spLocks/>
              </p:cNvSpPr>
              <p:nvPr/>
            </p:nvSpPr>
            <p:spPr bwMode="auto">
              <a:xfrm>
                <a:off x="1079332" y="2246362"/>
                <a:ext cx="298739" cy="197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algn="ctr" defTabSz="967527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2116" kern="0" dirty="0">
                    <a:solidFill>
                      <a:srgbClr val="FFFFFF"/>
                    </a:solidFill>
                    <a:latin typeface="+mn-ea"/>
                    <a:cs typeface="Bebas Neue" charset="0"/>
                    <a:sym typeface="Bebas Neue" charset="0"/>
                  </a:rPr>
                  <a:t>2</a:t>
                </a:r>
              </a:p>
            </p:txBody>
          </p:sp>
        </p:grpSp>
        <p:sp>
          <p:nvSpPr>
            <p:cNvPr id="74" name="文本框 5">
              <a:extLst>
                <a:ext uri="{FF2B5EF4-FFF2-40B4-BE49-F238E27FC236}">
                  <a16:creationId xmlns:a16="http://schemas.microsoft.com/office/drawing/2014/main" id="{43144B2B-F2D3-4A7A-9A53-F56B4666F317}"/>
                </a:ext>
              </a:extLst>
            </p:cNvPr>
            <p:cNvSpPr txBox="1"/>
            <p:nvPr/>
          </p:nvSpPr>
          <p:spPr>
            <a:xfrm>
              <a:off x="8342940" y="2797965"/>
              <a:ext cx="2172049" cy="68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ts val="5000"/>
                </a:lnSpc>
                <a:defRPr/>
              </a:pPr>
              <a:r>
                <a:rPr lang="zh-TW" alt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定期追蹤</a:t>
              </a:r>
              <a:endPara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81" b="9471"/>
          <a:stretch/>
        </p:blipFill>
        <p:spPr>
          <a:xfrm>
            <a:off x="2806520" y="1845229"/>
            <a:ext cx="3277704" cy="481838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81" b="15052"/>
          <a:stretch/>
        </p:blipFill>
        <p:spPr>
          <a:xfrm>
            <a:off x="6520624" y="1843586"/>
            <a:ext cx="3459077" cy="491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048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>
        <p14:warp dir="in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第一PPT，www.1ppt.com">
  <a:themeElements>
    <a:clrScheme name="自定义 37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C00000"/>
      </a:accent1>
      <a:accent2>
        <a:srgbClr val="119169"/>
      </a:accent2>
      <a:accent3>
        <a:srgbClr val="C00000"/>
      </a:accent3>
      <a:accent4>
        <a:srgbClr val="119169"/>
      </a:accent4>
      <a:accent5>
        <a:srgbClr val="C00000"/>
      </a:accent5>
      <a:accent6>
        <a:srgbClr val="119169"/>
      </a:accent6>
      <a:hlink>
        <a:srgbClr val="C00000"/>
      </a:hlink>
      <a:folHlink>
        <a:srgbClr val="119169"/>
      </a:folHlink>
    </a:clrScheme>
    <a:fontScheme name="rmjarsww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131</Words>
  <Application>Microsoft Office PowerPoint</Application>
  <PresentationFormat>寬螢幕</PresentationFormat>
  <Paragraphs>59</Paragraphs>
  <Slides>12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12</vt:i4>
      </vt:variant>
    </vt:vector>
  </HeadingPairs>
  <TitlesOfParts>
    <vt:vector size="22" baseType="lpstr">
      <vt:lpstr>Bebas Neue</vt:lpstr>
      <vt:lpstr>Gill Sans</vt:lpstr>
      <vt:lpstr>微软雅黑</vt:lpstr>
      <vt:lpstr>宋体</vt:lpstr>
      <vt:lpstr>阿里巴巴普惠体 R</vt:lpstr>
      <vt:lpstr>Arial</vt:lpstr>
      <vt:lpstr>Calibri</vt:lpstr>
      <vt:lpstr>Wingdings</vt:lpstr>
      <vt:lpstr>第一PPT，www.1ppt.com</vt:lpstr>
      <vt:lpstr>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优品PPT</dc:creator>
  <cp:keywords/>
  <dc:description/>
  <cp:lastModifiedBy>寶 冠</cp:lastModifiedBy>
  <cp:revision>84</cp:revision>
  <dcterms:created xsi:type="dcterms:W3CDTF">2019-01-02T05:18:00Z</dcterms:created>
  <dcterms:modified xsi:type="dcterms:W3CDTF">2023-04-26T06:58:42Z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