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9" r:id="rId2"/>
    <p:sldId id="260" r:id="rId3"/>
    <p:sldId id="267" r:id="rId4"/>
    <p:sldId id="287" r:id="rId5"/>
    <p:sldId id="270" r:id="rId6"/>
    <p:sldId id="261" r:id="rId7"/>
    <p:sldId id="28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A800"/>
    <a:srgbClr val="CCCCCC"/>
    <a:srgbClr val="C19C7A"/>
    <a:srgbClr val="272727"/>
    <a:srgbClr val="3D28A0"/>
    <a:srgbClr val="FF9409"/>
    <a:srgbClr val="C7020C"/>
    <a:srgbClr val="C91324"/>
    <a:srgbClr val="162F81"/>
    <a:srgbClr val="8A3E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36" autoAdjust="0"/>
    <p:restoredTop sz="94660"/>
  </p:normalViewPr>
  <p:slideViewPr>
    <p:cSldViewPr snapToGrid="0">
      <p:cViewPr varScale="1">
        <p:scale>
          <a:sx n="79" d="100"/>
          <a:sy n="79" d="100"/>
        </p:scale>
        <p:origin x="682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406464-88CB-4530-922F-6E87E37D3DFD}" type="datetimeFigureOut">
              <a:rPr lang="zh-CN" altLang="en-US" smtClean="0"/>
              <a:t>2023/5/15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1D44D5-FF64-4F7C-BB0F-A05916D39BA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90657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D1159A7F-62E5-4362-9742-B73CF2D843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0" r="1524"/>
          <a:stretch/>
        </p:blipFill>
        <p:spPr>
          <a:xfrm>
            <a:off x="0" y="0"/>
            <a:ext cx="12402564" cy="6965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8490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bg>
      <p:bgPr>
        <a:solidFill>
          <a:srgbClr val="2727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1426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076E4F4-758F-47BA-9920-1F45FBE2E5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4EEDC90-78F8-4F59-B7F2-08A6276F6D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2645ECA-7B68-4A6F-9B36-DA1355C625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E53B7-DCDF-46CF-A2A9-F543C0D12AF0}" type="datetimeFigureOut">
              <a:rPr lang="zh-CN" altLang="en-US" smtClean="0"/>
              <a:t>2023/5/15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57D651F-19A5-49B3-A67D-D40036A88F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4E3510C-E910-4A6E-86C7-B655ED5B7A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4E01D-0891-4AB3-AB79-1D2C944E54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374220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 userDrawn="1"/>
        </p:nvSpPr>
        <p:spPr>
          <a:xfrm>
            <a:off x="4318000" y="2971799"/>
            <a:ext cx="3556000" cy="2307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599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ibaotu.com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  <p:sldLayoutId id="2147483651" r:id="rId3"/>
    <p:sldLayoutId id="2147483664" r:id="rId4"/>
  </p:sldLayoutIdLst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  <p:txStyles>
    <p:titleStyle>
      <a:lvl1pPr algn="l" defTabSz="914380" rtl="0" eaLnBrk="1" latinLnBrk="0" hangingPunct="1">
        <a:lnSpc>
          <a:spcPct val="90000"/>
        </a:lnSpc>
        <a:spcBef>
          <a:spcPct val="0"/>
        </a:spcBef>
        <a:buNone/>
        <a:defRPr sz="440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5" indent="-228595" algn="l" defTabSz="914380" rtl="0" eaLnBrk="1" latinLnBrk="0" hangingPunct="1">
        <a:lnSpc>
          <a:spcPct val="90000"/>
        </a:lnSpc>
        <a:spcBef>
          <a:spcPts val="999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5" indent="-228595" algn="l" defTabSz="91438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4" indent="-228595" algn="l" defTabSz="91438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4" indent="-228595" algn="l" defTabSz="91438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56" indent="-228595" algn="l" defTabSz="91438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44" indent="-228595" algn="l" defTabSz="91438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34" indent="-228595" algn="l" defTabSz="91438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25" indent="-228595" algn="l" defTabSz="91438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15" indent="-228595" algn="l" defTabSz="91438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90" algn="l" defTabSz="9143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80" algn="l" defTabSz="9143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70" algn="l" defTabSz="9143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9" algn="l" defTabSz="9143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9" algn="l" defTabSz="9143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9" algn="l" defTabSz="9143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30" algn="l" defTabSz="9143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18" algn="l" defTabSz="9143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本框 4">
            <a:extLst>
              <a:ext uri="{FF2B5EF4-FFF2-40B4-BE49-F238E27FC236}">
                <a16:creationId xmlns:a16="http://schemas.microsoft.com/office/drawing/2014/main" id="{95D8DABB-7756-4326-BBFD-E3E6DA141BB6}"/>
              </a:ext>
            </a:extLst>
          </p:cNvPr>
          <p:cNvSpPr txBox="1"/>
          <p:nvPr/>
        </p:nvSpPr>
        <p:spPr>
          <a:xfrm>
            <a:off x="5185097" y="2830660"/>
            <a:ext cx="6848017" cy="68480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dist"/>
            <a:r>
              <a:rPr lang="zh-TW" altLang="en-US" sz="4000" b="1" dirty="0">
                <a:solidFill>
                  <a:srgbClr val="F5A800"/>
                </a:solidFill>
                <a:latin typeface="微软雅黑" panose="020B0503020204020204" pitchFamily="82" charset="2"/>
                <a:ea typeface="微软雅黑" panose="020B0503020204020204" pitchFamily="82" charset="2"/>
              </a:rPr>
              <a:t>萬泰物流供應鏈股份有限公司</a:t>
            </a:r>
            <a:endParaRPr lang="zh-CN" altLang="en-US" sz="4000" b="1" dirty="0">
              <a:solidFill>
                <a:srgbClr val="F5A800"/>
              </a:solidFill>
              <a:latin typeface="微软雅黑" panose="020B0503020204020204" pitchFamily="82" charset="2"/>
              <a:ea typeface="微软雅黑" panose="020B0503020204020204" pitchFamily="82" charset="2"/>
            </a:endParaRPr>
          </a:p>
        </p:txBody>
      </p:sp>
      <p:sp>
        <p:nvSpPr>
          <p:cNvPr id="13" name="文本框 5">
            <a:extLst>
              <a:ext uri="{FF2B5EF4-FFF2-40B4-BE49-F238E27FC236}">
                <a16:creationId xmlns:a16="http://schemas.microsoft.com/office/drawing/2014/main" id="{2A2B0C5C-C7E5-4D38-B5A4-98F4369C64E3}"/>
              </a:ext>
            </a:extLst>
          </p:cNvPr>
          <p:cNvSpPr txBox="1"/>
          <p:nvPr/>
        </p:nvSpPr>
        <p:spPr>
          <a:xfrm>
            <a:off x="5185097" y="3515463"/>
            <a:ext cx="6332451" cy="34624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dist"/>
            <a:r>
              <a:rPr lang="en-US" altLang="zh-CN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Dolphin Logistics Supply Chain Management Co., Ltd.</a:t>
            </a:r>
            <a:endParaRPr lang="zh-CN" altLang="en-US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420B2847-89C0-4497-8371-54BF6653D172}"/>
              </a:ext>
            </a:extLst>
          </p:cNvPr>
          <p:cNvSpPr/>
          <p:nvPr/>
        </p:nvSpPr>
        <p:spPr>
          <a:xfrm>
            <a:off x="6154369" y="4051968"/>
            <a:ext cx="1721702" cy="346249"/>
          </a:xfrm>
          <a:prstGeom prst="rect">
            <a:avLst/>
          </a:prstGeom>
          <a:solidFill>
            <a:srgbClr val="F5A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zh-TW" altLang="en-US" dirty="0">
                <a:latin typeface="微软雅黑" panose="020B0503020204020204" charset="-122"/>
                <a:ea typeface="微软雅黑" panose="020B0503020204020204" charset="-122"/>
              </a:rPr>
              <a:t>實習生 王育暄</a:t>
            </a:r>
            <a:endParaRPr lang="zh-CN" altLang="en-US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32D8A327-274C-4709-B5F5-AA56FF6B340F}"/>
              </a:ext>
            </a:extLst>
          </p:cNvPr>
          <p:cNvSpPr/>
          <p:nvPr/>
        </p:nvSpPr>
        <p:spPr>
          <a:xfrm>
            <a:off x="8271060" y="4051968"/>
            <a:ext cx="2409915" cy="346249"/>
          </a:xfrm>
          <a:prstGeom prst="rect">
            <a:avLst/>
          </a:prstGeom>
          <a:noFill/>
          <a:ln>
            <a:solidFill>
              <a:srgbClr val="F5A8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zh-TW" altLang="en-US" b="1" dirty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rPr>
              <a:t>指導老師 潘怡君 主任</a:t>
            </a:r>
            <a:endParaRPr lang="en-US" altLang="zh-CN" b="1" dirty="0">
              <a:solidFill>
                <a:schemeClr val="bg1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13BD9BDC-AFED-1F5A-B4D0-CE60C3BE4B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24548">
            <a:off x="1677044" y="2478822"/>
            <a:ext cx="2203836" cy="1200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8954939"/>
      </p:ext>
    </p:extLst>
  </p:cSld>
  <p:clrMapOvr>
    <a:masterClrMapping/>
  </p:clrMapOvr>
  <p:transition spd="slow">
    <p:rand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文本框 23">
            <a:extLst>
              <a:ext uri="{FF2B5EF4-FFF2-40B4-BE49-F238E27FC236}">
                <a16:creationId xmlns:a16="http://schemas.microsoft.com/office/drawing/2014/main" id="{34F2530B-9D47-4B6F-934D-3CBC017EB0A6}"/>
              </a:ext>
            </a:extLst>
          </p:cNvPr>
          <p:cNvSpPr txBox="1"/>
          <p:nvPr/>
        </p:nvSpPr>
        <p:spPr>
          <a:xfrm>
            <a:off x="759696" y="460188"/>
            <a:ext cx="2732804" cy="1508105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r>
              <a:rPr lang="zh-TW" altLang="en-US" sz="6000" b="1" spc="4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Aharoni" panose="02010803020104030203" pitchFamily="2" charset="-79"/>
              </a:rPr>
              <a:t>目錄</a:t>
            </a:r>
            <a:endParaRPr lang="en-US" altLang="zh-CN" sz="36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cs typeface="Aharoni" panose="02010803020104030203" pitchFamily="2" charset="-79"/>
            </a:endParaRPr>
          </a:p>
          <a:p>
            <a:r>
              <a:rPr lang="en-US" altLang="zh-CN" sz="3200" i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  <a:cs typeface="Aharoni" panose="02010803020104030203" pitchFamily="2" charset="-79"/>
              </a:rPr>
              <a:t>CONTENTS</a:t>
            </a:r>
            <a:endParaRPr lang="zh-CN" altLang="en-US" sz="3200" i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  <a:cs typeface="Aharoni" panose="02010803020104030203" pitchFamily="2" charset="-79"/>
            </a:endParaRPr>
          </a:p>
        </p:txBody>
      </p:sp>
      <p:cxnSp>
        <p:nvCxnSpPr>
          <p:cNvPr id="60" name="直接连接符 59">
            <a:extLst>
              <a:ext uri="{FF2B5EF4-FFF2-40B4-BE49-F238E27FC236}">
                <a16:creationId xmlns:a16="http://schemas.microsoft.com/office/drawing/2014/main" id="{F64F76BB-6746-48B2-931D-69363F92B8BE}"/>
              </a:ext>
            </a:extLst>
          </p:cNvPr>
          <p:cNvCxnSpPr/>
          <p:nvPr/>
        </p:nvCxnSpPr>
        <p:spPr>
          <a:xfrm>
            <a:off x="901700" y="1968293"/>
            <a:ext cx="2743200" cy="0"/>
          </a:xfrm>
          <a:prstGeom prst="line">
            <a:avLst/>
          </a:prstGeom>
          <a:ln w="28575">
            <a:solidFill>
              <a:srgbClr val="F5A8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文本框 23">
            <a:extLst>
              <a:ext uri="{FF2B5EF4-FFF2-40B4-BE49-F238E27FC236}">
                <a16:creationId xmlns:a16="http://schemas.microsoft.com/office/drawing/2014/main" id="{BC6F8C1D-E9ED-4323-80FA-5AE5BA9629DA}"/>
              </a:ext>
            </a:extLst>
          </p:cNvPr>
          <p:cNvSpPr txBox="1"/>
          <p:nvPr/>
        </p:nvSpPr>
        <p:spPr>
          <a:xfrm>
            <a:off x="1174082" y="2708504"/>
            <a:ext cx="4320304" cy="743986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 b="1" dirty="0">
                <a:solidFill>
                  <a:srgbClr val="F5A800"/>
                </a:solidFill>
                <a:latin typeface="微软雅黑" panose="020B0503020204020204" pitchFamily="82" charset="2"/>
                <a:ea typeface="微软雅黑" panose="020B0503020204020204" pitchFamily="82" charset="2"/>
                <a:cs typeface="Aharoni" panose="02010803020104030203" pitchFamily="2" charset="-79"/>
              </a:rPr>
              <a:t>01</a:t>
            </a:r>
            <a:r>
              <a:rPr lang="zh-CN" altLang="en-US" sz="3200" b="1" dirty="0">
                <a:solidFill>
                  <a:srgbClr val="F5A800"/>
                </a:solidFill>
                <a:latin typeface="微软雅黑" panose="020B0503020204020204" pitchFamily="82" charset="2"/>
                <a:ea typeface="微软雅黑" panose="020B0503020204020204" pitchFamily="82" charset="2"/>
                <a:cs typeface="Aharoni" panose="02010803020104030203" pitchFamily="2" charset="-79"/>
              </a:rPr>
              <a:t>、</a:t>
            </a:r>
            <a:r>
              <a:rPr lang="zh-TW" altLang="en-US" sz="3200" b="1" dirty="0">
                <a:solidFill>
                  <a:srgbClr val="F5A800"/>
                </a:solidFill>
                <a:latin typeface="微软雅黑" panose="020B0503020204020204" pitchFamily="82" charset="2"/>
                <a:ea typeface="微软雅黑" panose="020B0503020204020204" pitchFamily="82" charset="2"/>
                <a:cs typeface="Aharoni" panose="02010803020104030203" pitchFamily="2" charset="-79"/>
              </a:rPr>
              <a:t>公司介紹</a:t>
            </a:r>
            <a:endParaRPr lang="en-US" altLang="zh-CN" sz="3200" b="1" dirty="0">
              <a:solidFill>
                <a:srgbClr val="F5A800"/>
              </a:solidFill>
              <a:latin typeface="微软雅黑" panose="020B0503020204020204" pitchFamily="82" charset="2"/>
              <a:ea typeface="微软雅黑" panose="020B0503020204020204" pitchFamily="82" charset="2"/>
              <a:cs typeface="Aharoni" panose="02010803020104030203" pitchFamily="2" charset="-79"/>
            </a:endParaRPr>
          </a:p>
        </p:txBody>
      </p:sp>
      <p:sp>
        <p:nvSpPr>
          <p:cNvPr id="63" name="文本框 23">
            <a:extLst>
              <a:ext uri="{FF2B5EF4-FFF2-40B4-BE49-F238E27FC236}">
                <a16:creationId xmlns:a16="http://schemas.microsoft.com/office/drawing/2014/main" id="{7E362DF6-6FF1-4E27-B83B-B0F83B83EF63}"/>
              </a:ext>
            </a:extLst>
          </p:cNvPr>
          <p:cNvSpPr txBox="1"/>
          <p:nvPr/>
        </p:nvSpPr>
        <p:spPr>
          <a:xfrm>
            <a:off x="1141655" y="4649045"/>
            <a:ext cx="4320304" cy="743986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 b="1" dirty="0">
                <a:solidFill>
                  <a:srgbClr val="F5A800"/>
                </a:solidFill>
                <a:latin typeface="微软雅黑" panose="020B0503020204020204" pitchFamily="82" charset="2"/>
                <a:ea typeface="微软雅黑" panose="020B0503020204020204" pitchFamily="82" charset="2"/>
                <a:cs typeface="Aharoni" panose="02010803020104030203" pitchFamily="2" charset="-79"/>
              </a:rPr>
              <a:t>03</a:t>
            </a:r>
            <a:r>
              <a:rPr lang="zh-CN" altLang="en-US" sz="3200" b="1" dirty="0">
                <a:solidFill>
                  <a:srgbClr val="F5A800"/>
                </a:solidFill>
                <a:latin typeface="微软雅黑" panose="020B0503020204020204" pitchFamily="82" charset="2"/>
                <a:ea typeface="微软雅黑" panose="020B0503020204020204" pitchFamily="82" charset="2"/>
                <a:cs typeface="Aharoni" panose="02010803020104030203" pitchFamily="2" charset="-79"/>
              </a:rPr>
              <a:t>、</a:t>
            </a:r>
            <a:r>
              <a:rPr lang="zh-TW" altLang="en-US" sz="3200" b="1" dirty="0">
                <a:solidFill>
                  <a:srgbClr val="F5A800"/>
                </a:solidFill>
                <a:latin typeface="微软雅黑" panose="020B0503020204020204" pitchFamily="82" charset="2"/>
                <a:ea typeface="微软雅黑" panose="020B0503020204020204" pitchFamily="82" charset="2"/>
                <a:cs typeface="Aharoni" panose="02010803020104030203" pitchFamily="2" charset="-79"/>
              </a:rPr>
              <a:t>增進能力</a:t>
            </a:r>
            <a:endParaRPr lang="en-US" altLang="zh-CN" sz="3200" b="1" dirty="0">
              <a:solidFill>
                <a:srgbClr val="F5A800"/>
              </a:solidFill>
              <a:latin typeface="微软雅黑" panose="020B0503020204020204" pitchFamily="82" charset="2"/>
              <a:ea typeface="微软雅黑" panose="020B0503020204020204" pitchFamily="82" charset="2"/>
              <a:cs typeface="Aharoni" panose="02010803020104030203" pitchFamily="2" charset="-79"/>
            </a:endParaRPr>
          </a:p>
        </p:txBody>
      </p:sp>
      <p:sp>
        <p:nvSpPr>
          <p:cNvPr id="64" name="文本框 23">
            <a:extLst>
              <a:ext uri="{FF2B5EF4-FFF2-40B4-BE49-F238E27FC236}">
                <a16:creationId xmlns:a16="http://schemas.microsoft.com/office/drawing/2014/main" id="{551CA820-7273-4178-A95E-14A871EAB05E}"/>
              </a:ext>
            </a:extLst>
          </p:cNvPr>
          <p:cNvSpPr txBox="1"/>
          <p:nvPr/>
        </p:nvSpPr>
        <p:spPr>
          <a:xfrm>
            <a:off x="6571582" y="2708504"/>
            <a:ext cx="4320304" cy="743986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 b="1" dirty="0">
                <a:solidFill>
                  <a:srgbClr val="F5A800"/>
                </a:solidFill>
                <a:latin typeface="微软雅黑" panose="020B0503020204020204" pitchFamily="82" charset="2"/>
                <a:ea typeface="微软雅黑" panose="020B0503020204020204" pitchFamily="82" charset="2"/>
                <a:cs typeface="Aharoni" panose="02010803020104030203" pitchFamily="2" charset="-79"/>
              </a:rPr>
              <a:t>02</a:t>
            </a:r>
            <a:r>
              <a:rPr lang="zh-CN" altLang="en-US" sz="3200" b="1" dirty="0">
                <a:solidFill>
                  <a:srgbClr val="F5A800"/>
                </a:solidFill>
                <a:latin typeface="微软雅黑" panose="020B0503020204020204" pitchFamily="82" charset="2"/>
                <a:ea typeface="微软雅黑" panose="020B0503020204020204" pitchFamily="82" charset="2"/>
                <a:cs typeface="Aharoni" panose="02010803020104030203" pitchFamily="2" charset="-79"/>
              </a:rPr>
              <a:t>、</a:t>
            </a:r>
            <a:r>
              <a:rPr lang="zh-TW" altLang="en-US" sz="3200" b="1" dirty="0">
                <a:solidFill>
                  <a:srgbClr val="F5A800"/>
                </a:solidFill>
                <a:latin typeface="微软雅黑" panose="020B0503020204020204" pitchFamily="82" charset="2"/>
                <a:ea typeface="微软雅黑" panose="020B0503020204020204" pitchFamily="82" charset="2"/>
                <a:cs typeface="Aharoni" panose="02010803020104030203" pitchFamily="2" charset="-79"/>
              </a:rPr>
              <a:t>實習內容</a:t>
            </a:r>
            <a:endParaRPr lang="en-US" altLang="zh-CN" sz="3200" b="1" dirty="0">
              <a:solidFill>
                <a:srgbClr val="F5A800"/>
              </a:solidFill>
              <a:latin typeface="微软雅黑" panose="020B0503020204020204" pitchFamily="82" charset="2"/>
              <a:ea typeface="微软雅黑" panose="020B0503020204020204" pitchFamily="82" charset="2"/>
              <a:cs typeface="Aharoni" panose="02010803020104030203" pitchFamily="2" charset="-79"/>
            </a:endParaRPr>
          </a:p>
        </p:txBody>
      </p:sp>
      <p:sp>
        <p:nvSpPr>
          <p:cNvPr id="65" name="文本框 23">
            <a:extLst>
              <a:ext uri="{FF2B5EF4-FFF2-40B4-BE49-F238E27FC236}">
                <a16:creationId xmlns:a16="http://schemas.microsoft.com/office/drawing/2014/main" id="{98CD5202-3E7D-4197-8546-8A65DF37076B}"/>
              </a:ext>
            </a:extLst>
          </p:cNvPr>
          <p:cNvSpPr txBox="1"/>
          <p:nvPr/>
        </p:nvSpPr>
        <p:spPr>
          <a:xfrm>
            <a:off x="6539155" y="4649045"/>
            <a:ext cx="4320304" cy="743986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200" b="1" dirty="0">
                <a:solidFill>
                  <a:srgbClr val="F5A800"/>
                </a:solidFill>
                <a:latin typeface="微软雅黑" panose="020B0503020204020204" pitchFamily="82" charset="2"/>
                <a:ea typeface="微软雅黑" panose="020B0503020204020204" pitchFamily="82" charset="2"/>
                <a:cs typeface="Aharoni" panose="02010803020104030203" pitchFamily="2" charset="-79"/>
              </a:rPr>
              <a:t>04</a:t>
            </a:r>
            <a:r>
              <a:rPr lang="zh-TW" altLang="en-US" sz="3200" b="1" dirty="0">
                <a:solidFill>
                  <a:srgbClr val="F5A800"/>
                </a:solidFill>
                <a:latin typeface="微软雅黑" panose="020B0503020204020204" pitchFamily="82" charset="2"/>
                <a:ea typeface="微软雅黑" panose="020B0503020204020204" pitchFamily="82" charset="2"/>
                <a:cs typeface="Aharoni" panose="02010803020104030203" pitchFamily="2" charset="-79"/>
              </a:rPr>
              <a:t>、心靈雞湯</a:t>
            </a:r>
            <a:endParaRPr lang="en-US" altLang="zh-CN" sz="3200" b="1" dirty="0">
              <a:solidFill>
                <a:srgbClr val="F5A800"/>
              </a:solidFill>
              <a:latin typeface="微软雅黑" panose="020B0503020204020204" pitchFamily="82" charset="2"/>
              <a:ea typeface="微软雅黑" panose="020B0503020204020204" pitchFamily="82" charset="2"/>
              <a:cs typeface="Aharoni" panose="02010803020104030203" pitchFamily="2" charset="-79"/>
            </a:endParaRPr>
          </a:p>
        </p:txBody>
      </p:sp>
      <p:sp>
        <p:nvSpPr>
          <p:cNvPr id="66" name="矩形 65">
            <a:extLst>
              <a:ext uri="{FF2B5EF4-FFF2-40B4-BE49-F238E27FC236}">
                <a16:creationId xmlns:a16="http://schemas.microsoft.com/office/drawing/2014/main" id="{7964F19B-C3A6-4D67-BD1B-CB0939EECE43}"/>
              </a:ext>
            </a:extLst>
          </p:cNvPr>
          <p:cNvSpPr/>
          <p:nvPr/>
        </p:nvSpPr>
        <p:spPr>
          <a:xfrm>
            <a:off x="11959770" y="1512525"/>
            <a:ext cx="232229" cy="3592286"/>
          </a:xfrm>
          <a:prstGeom prst="rect">
            <a:avLst/>
          </a:prstGeom>
          <a:solidFill>
            <a:srgbClr val="F5A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5A8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4851730"/>
      </p:ext>
    </p:extLst>
  </p:cSld>
  <p:clrMapOvr>
    <a:masterClrMapping/>
  </p:clrMapOvr>
  <p:transition spd="slow">
    <p:rand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1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376"/>
          <a:stretch/>
        </p:blipFill>
        <p:spPr>
          <a:xfrm>
            <a:off x="6732134" y="4277672"/>
            <a:ext cx="3865297" cy="2018428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91419" y="1196773"/>
            <a:ext cx="4656860" cy="3103816"/>
          </a:xfrm>
          <a:prstGeom prst="rect">
            <a:avLst/>
          </a:prstGeom>
        </p:spPr>
      </p:pic>
      <p:sp>
        <p:nvSpPr>
          <p:cNvPr id="10" name="îSļîḓè"/>
          <p:cNvSpPr txBox="1">
            <a:spLocks/>
          </p:cNvSpPr>
          <p:nvPr/>
        </p:nvSpPr>
        <p:spPr>
          <a:xfrm>
            <a:off x="1050884" y="4277672"/>
            <a:ext cx="5681249" cy="2018428"/>
          </a:xfrm>
          <a:prstGeom prst="rect">
            <a:avLst/>
          </a:prstGeom>
          <a:solidFill>
            <a:srgbClr val="272727"/>
          </a:solidFill>
        </p:spPr>
        <p:txBody>
          <a:bodyPr vert="horz" wrap="none" lIns="91440" tIns="45720" rIns="91440" bIns="45720" anchor="ctr">
            <a:normAutofit/>
          </a:bodyPr>
          <a:lstStyle/>
          <a:p>
            <a:pPr algn="ctr"/>
            <a:endParaRPr lang="zh-CN" altLang="en-US" dirty="0"/>
          </a:p>
        </p:txBody>
      </p:sp>
      <p:grpSp>
        <p:nvGrpSpPr>
          <p:cNvPr id="14" name="组合 21"/>
          <p:cNvGrpSpPr/>
          <p:nvPr/>
        </p:nvGrpSpPr>
        <p:grpSpPr>
          <a:xfrm>
            <a:off x="414735" y="142581"/>
            <a:ext cx="4743170" cy="814757"/>
            <a:chOff x="8386921" y="2014885"/>
            <a:chExt cx="4743170" cy="814757"/>
          </a:xfrm>
        </p:grpSpPr>
        <p:sp>
          <p:nvSpPr>
            <p:cNvPr id="15" name="矩形 14"/>
            <p:cNvSpPr/>
            <p:nvPr/>
          </p:nvSpPr>
          <p:spPr>
            <a:xfrm>
              <a:off x="8386921" y="2014885"/>
              <a:ext cx="3646275" cy="633187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20000"/>
                </a:lnSpc>
              </a:pPr>
              <a:r>
                <a:rPr lang="zh-TW" altLang="en-US" sz="3200" b="1" dirty="0">
                  <a:solidFill>
                    <a:srgbClr val="272727"/>
                  </a:solidFill>
                  <a:latin typeface="Microsoft YaHei" charset="-122"/>
                  <a:ea typeface="Microsoft YaHei" charset="-122"/>
                  <a:cs typeface="Microsoft YaHei" charset="-122"/>
                </a:rPr>
                <a:t>公司介紹</a:t>
              </a:r>
              <a:endParaRPr lang="zh-CN" altLang="en-US" sz="3200" b="1" dirty="0">
                <a:solidFill>
                  <a:srgbClr val="272727"/>
                </a:solidFill>
                <a:latin typeface="Microsoft YaHei" charset="-122"/>
                <a:ea typeface="Microsoft YaHei" charset="-122"/>
                <a:cs typeface="Microsoft YaHei" charset="-122"/>
              </a:endParaRPr>
            </a:p>
          </p:txBody>
        </p:sp>
        <p:sp>
          <p:nvSpPr>
            <p:cNvPr id="16" name="文本框 15"/>
            <p:cNvSpPr txBox="1"/>
            <p:nvPr/>
          </p:nvSpPr>
          <p:spPr>
            <a:xfrm>
              <a:off x="8386921" y="2577329"/>
              <a:ext cx="4743170" cy="252313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14000"/>
                </a:lnSpc>
              </a:pPr>
              <a:r>
                <a:rPr lang="en-US" altLang="zh-CN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  <a:ea typeface="+mj-ea"/>
                </a:rPr>
                <a:t>Dolphin Logistics Supply Chain Management Co., Ltd.</a:t>
              </a:r>
            </a:p>
          </p:txBody>
        </p:sp>
      </p:grpSp>
      <p:sp>
        <p:nvSpPr>
          <p:cNvPr id="17" name="矩形 16">
            <a:extLst>
              <a:ext uri="{FF2B5EF4-FFF2-40B4-BE49-F238E27FC236}">
                <a16:creationId xmlns:a16="http://schemas.microsoft.com/office/drawing/2014/main" id="{7964F19B-C3A6-4D67-BD1B-CB0939EECE43}"/>
              </a:ext>
            </a:extLst>
          </p:cNvPr>
          <p:cNvSpPr/>
          <p:nvPr/>
        </p:nvSpPr>
        <p:spPr>
          <a:xfrm>
            <a:off x="0" y="77339"/>
            <a:ext cx="228600" cy="960695"/>
          </a:xfrm>
          <a:prstGeom prst="rect">
            <a:avLst/>
          </a:prstGeom>
          <a:solidFill>
            <a:srgbClr val="F5A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íšḷîḍè"/>
          <p:cNvSpPr txBox="1">
            <a:spLocks/>
          </p:cNvSpPr>
          <p:nvPr/>
        </p:nvSpPr>
        <p:spPr>
          <a:xfrm>
            <a:off x="6144269" y="1196773"/>
            <a:ext cx="5188455" cy="3084360"/>
          </a:xfrm>
          <a:prstGeom prst="rect">
            <a:avLst/>
          </a:prstGeom>
          <a:solidFill>
            <a:srgbClr val="F5A800"/>
          </a:solidFill>
        </p:spPr>
        <p:txBody>
          <a:bodyPr vert="horz" wrap="none" lIns="91440" tIns="45720" rIns="91440" bIns="45720" anchor="ctr">
            <a:normAutofit/>
          </a:bodyPr>
          <a:lstStyle/>
          <a:p>
            <a:pPr algn="ctr"/>
            <a:endParaRPr lang="zh-CN" altLang="en-US" dirty="0"/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B8697DB1-7342-FBA4-3E98-B65B81D78B39}"/>
              </a:ext>
            </a:extLst>
          </p:cNvPr>
          <p:cNvSpPr txBox="1"/>
          <p:nvPr/>
        </p:nvSpPr>
        <p:spPr>
          <a:xfrm>
            <a:off x="6378103" y="1409853"/>
            <a:ext cx="4816812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l">
              <a:buBlip>
                <a:blip r:embed="rId4"/>
              </a:buBlip>
            </a:pPr>
            <a:r>
              <a:rPr lang="zh-TW" altLang="en-US" sz="2800" b="1" i="0" dirty="0">
                <a:solidFill>
                  <a:srgbClr val="333333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萬泰物流創立於</a:t>
            </a:r>
            <a:r>
              <a:rPr lang="en-US" altLang="zh-TW" sz="2800" b="1" i="0" dirty="0">
                <a:solidFill>
                  <a:srgbClr val="333333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1995</a:t>
            </a:r>
            <a:r>
              <a:rPr lang="zh-TW" altLang="en-US" sz="2800" b="1" i="0" dirty="0">
                <a:solidFill>
                  <a:srgbClr val="333333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endParaRPr lang="en-US" altLang="zh-TW" sz="2800" b="1" i="0" dirty="0">
              <a:solidFill>
                <a:srgbClr val="333333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 algn="l">
              <a:buBlip>
                <a:blip r:embed="rId4"/>
              </a:buBlip>
            </a:pPr>
            <a:r>
              <a:rPr lang="zh-TW" altLang="en-US" sz="2800" b="1" i="0" dirty="0">
                <a:solidFill>
                  <a:srgbClr val="333333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國際性專業之海空承攬運送公司</a:t>
            </a:r>
            <a:endParaRPr lang="en-US" altLang="zh-TW" sz="2800" b="1" i="0" dirty="0">
              <a:solidFill>
                <a:srgbClr val="333333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 algn="l">
              <a:buBlip>
                <a:blip r:embed="rId4"/>
              </a:buBlip>
            </a:pPr>
            <a:r>
              <a:rPr lang="zh-TW" altLang="en-US" sz="2800" b="1" i="0" dirty="0">
                <a:solidFill>
                  <a:srgbClr val="333333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本產業前十大</a:t>
            </a:r>
          </a:p>
          <a:p>
            <a:pPr marL="285750" indent="-285750" algn="l">
              <a:buBlip>
                <a:blip r:embed="rId4"/>
              </a:buBlip>
            </a:pPr>
            <a:r>
              <a:rPr lang="zh-TW" altLang="en-US" sz="2800" b="1" i="0" dirty="0">
                <a:solidFill>
                  <a:srgbClr val="333333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於世界各地成立分公司與結合全球各地代理</a:t>
            </a:r>
            <a:endParaRPr lang="en-US" altLang="zh-TW" sz="2800" b="1" i="0" dirty="0">
              <a:solidFill>
                <a:srgbClr val="333333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932FC630-A199-5205-8A1B-A89987A5B31D}"/>
              </a:ext>
            </a:extLst>
          </p:cNvPr>
          <p:cNvSpPr txBox="1"/>
          <p:nvPr/>
        </p:nvSpPr>
        <p:spPr>
          <a:xfrm>
            <a:off x="1245445" y="4482736"/>
            <a:ext cx="5468355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l">
              <a:buBlip>
                <a:blip r:embed="rId4"/>
              </a:buBlip>
            </a:pPr>
            <a:r>
              <a:rPr lang="zh-TW" altLang="en-US" sz="2000" b="0" i="0" dirty="0"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全球各點之分公司有台北、東京、香港、</a:t>
            </a:r>
            <a:endParaRPr lang="en-US" altLang="zh-TW" sz="2000" b="0" i="0" dirty="0">
              <a:solidFill>
                <a:schemeClr val="bg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/>
            <a:r>
              <a:rPr lang="zh-TW" altLang="en-US" sz="2000" b="0" i="0" dirty="0"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上海、深圳、新加坡、胡志明市、洛杉磯、紐約、芝加哥、墨西哥、雪梨、雅加達、約翰尼斯堡、巴黎、阿姆斯特丹、漢堡、莫斯科、聖彼得堡</a:t>
            </a:r>
            <a:r>
              <a:rPr lang="en-US" altLang="zh-TW" sz="2000" b="0" i="0" dirty="0"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...</a:t>
            </a:r>
            <a:r>
              <a:rPr lang="zh-TW" altLang="en-US" sz="2000" b="0" i="0" dirty="0"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等各大城市</a:t>
            </a:r>
          </a:p>
        </p:txBody>
      </p:sp>
    </p:spTree>
    <p:extLst>
      <p:ext uri="{BB962C8B-B14F-4D97-AF65-F5344CB8AC3E}">
        <p14:creationId xmlns:p14="http://schemas.microsoft.com/office/powerpoint/2010/main" val="4197154737"/>
      </p:ext>
    </p:extLst>
  </p:cSld>
  <p:clrMapOvr>
    <a:masterClrMapping/>
  </p:clrMapOvr>
  <p:transition spd="slow">
    <p:rand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>
            <a:extLst>
              <a:ext uri="{FF2B5EF4-FFF2-40B4-BE49-F238E27FC236}">
                <a16:creationId xmlns:a16="http://schemas.microsoft.com/office/drawing/2014/main" id="{99889C12-66FD-455D-9275-C84D78008627}"/>
              </a:ext>
            </a:extLst>
          </p:cNvPr>
          <p:cNvSpPr/>
          <p:nvPr/>
        </p:nvSpPr>
        <p:spPr>
          <a:xfrm>
            <a:off x="5486910" y="0"/>
            <a:ext cx="3340441" cy="6858000"/>
          </a:xfrm>
          <a:prstGeom prst="rect">
            <a:avLst/>
          </a:prstGeom>
          <a:solidFill>
            <a:srgbClr val="F5A8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CB151F1D-ADAB-4BF5-A532-21FE1F9F9C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32475" y="1126625"/>
            <a:ext cx="5589752" cy="4841518"/>
          </a:xfrm>
          <a:prstGeom prst="rect">
            <a:avLst/>
          </a:prstGeom>
        </p:spPr>
      </p:pic>
      <p:sp>
        <p:nvSpPr>
          <p:cNvPr id="14" name="图文框 13">
            <a:extLst>
              <a:ext uri="{FF2B5EF4-FFF2-40B4-BE49-F238E27FC236}">
                <a16:creationId xmlns:a16="http://schemas.microsoft.com/office/drawing/2014/main" id="{D18947DD-6CFC-4D72-8D50-93147F54E838}"/>
              </a:ext>
            </a:extLst>
          </p:cNvPr>
          <p:cNvSpPr/>
          <p:nvPr/>
        </p:nvSpPr>
        <p:spPr>
          <a:xfrm>
            <a:off x="6467663" y="663677"/>
            <a:ext cx="4727691" cy="5731784"/>
          </a:xfrm>
          <a:prstGeom prst="frame">
            <a:avLst>
              <a:gd name="adj1" fmla="val 825"/>
            </a:avLst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  <a:cs typeface="+mn-ea"/>
              <a:sym typeface="+mn-lt"/>
            </a:endParaRPr>
          </a:p>
        </p:txBody>
      </p:sp>
      <p:grpSp>
        <p:nvGrpSpPr>
          <p:cNvPr id="2" name="组合 16">
            <a:extLst>
              <a:ext uri="{FF2B5EF4-FFF2-40B4-BE49-F238E27FC236}">
                <a16:creationId xmlns:a16="http://schemas.microsoft.com/office/drawing/2014/main" id="{57D31549-D730-DC68-3CE5-4655622A6504}"/>
              </a:ext>
            </a:extLst>
          </p:cNvPr>
          <p:cNvGrpSpPr/>
          <p:nvPr/>
        </p:nvGrpSpPr>
        <p:grpSpPr>
          <a:xfrm>
            <a:off x="1173845" y="1340886"/>
            <a:ext cx="3028510" cy="429548"/>
            <a:chOff x="7061744" y="4281926"/>
            <a:chExt cx="3967721" cy="201174"/>
          </a:xfrm>
        </p:grpSpPr>
        <p:sp>
          <p:nvSpPr>
            <p:cNvPr id="15" name="文本框 17">
              <a:extLst>
                <a:ext uri="{FF2B5EF4-FFF2-40B4-BE49-F238E27FC236}">
                  <a16:creationId xmlns:a16="http://schemas.microsoft.com/office/drawing/2014/main" id="{51A56824-3ACA-0794-8244-A50393C08A68}"/>
                </a:ext>
              </a:extLst>
            </p:cNvPr>
            <p:cNvSpPr txBox="1"/>
            <p:nvPr/>
          </p:nvSpPr>
          <p:spPr>
            <a:xfrm>
              <a:off x="7061744" y="4281926"/>
              <a:ext cx="2016126" cy="1441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zh-TW" altLang="en-US" sz="2000" b="1" i="0" dirty="0">
                  <a:solidFill>
                    <a:srgbClr val="333333"/>
                  </a:solidFill>
                  <a:effectLst/>
                  <a:latin typeface="Agency FB" panose="020B0503020202020204" pitchFamily="34" charset="0"/>
                  <a:ea typeface="微軟正黑體" panose="020B0604030504040204" pitchFamily="34" charset="-120"/>
                </a:rPr>
                <a:t>全球物流運籌</a:t>
              </a:r>
              <a:endParaRPr lang="zh-CN" altLang="en-US"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gency FB" panose="020B0503020202020204" pitchFamily="34" charset="0"/>
                <a:ea typeface="微軟正黑體" panose="020B0604030504040204" pitchFamily="34" charset="-120"/>
              </a:endParaRPr>
            </a:p>
          </p:txBody>
        </p:sp>
        <p:sp>
          <p:nvSpPr>
            <p:cNvPr id="17" name="文本框 18">
              <a:extLst>
                <a:ext uri="{FF2B5EF4-FFF2-40B4-BE49-F238E27FC236}">
                  <a16:creationId xmlns:a16="http://schemas.microsoft.com/office/drawing/2014/main" id="{8E4BD228-76E1-8A1F-AD69-C62264674A24}"/>
                </a:ext>
              </a:extLst>
            </p:cNvPr>
            <p:cNvSpPr txBox="1"/>
            <p:nvPr/>
          </p:nvSpPr>
          <p:spPr>
            <a:xfrm>
              <a:off x="10306591" y="4281926"/>
              <a:ext cx="533434" cy="1441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altLang="zh-CN" sz="2000" b="1" dirty="0">
                  <a:solidFill>
                    <a:srgbClr val="F5A800"/>
                  </a:solidFill>
                  <a:latin typeface="Agency FB" panose="020B0503020202020204" pitchFamily="34" charset="0"/>
                  <a:ea typeface="微軟正黑體" panose="020B0604030504040204" pitchFamily="34" charset="-120"/>
                </a:rPr>
                <a:t>90%</a:t>
              </a:r>
              <a:endParaRPr lang="zh-CN" altLang="en-US" sz="2000" b="1" dirty="0">
                <a:solidFill>
                  <a:srgbClr val="F5A800"/>
                </a:solidFill>
                <a:latin typeface="Agency FB" panose="020B0503020202020204" pitchFamily="34" charset="0"/>
                <a:ea typeface="微軟正黑體" panose="020B0604030504040204" pitchFamily="34" charset="-120"/>
              </a:endParaRPr>
            </a:p>
          </p:txBody>
        </p:sp>
        <p:sp>
          <p:nvSpPr>
            <p:cNvPr id="18" name="矩形 17">
              <a:extLst>
                <a:ext uri="{FF2B5EF4-FFF2-40B4-BE49-F238E27FC236}">
                  <a16:creationId xmlns:a16="http://schemas.microsoft.com/office/drawing/2014/main" id="{F8D4A7B6-FAE5-1863-967C-1E54BEF4D646}"/>
                </a:ext>
              </a:extLst>
            </p:cNvPr>
            <p:cNvSpPr/>
            <p:nvPr/>
          </p:nvSpPr>
          <p:spPr>
            <a:xfrm>
              <a:off x="7061745" y="4419600"/>
              <a:ext cx="3967720" cy="63500"/>
            </a:xfrm>
            <a:prstGeom prst="rect">
              <a:avLst/>
            </a:prstGeom>
            <a:solidFill>
              <a:srgbClr val="CCCC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 sz="2800" b="1" dirty="0">
                <a:latin typeface="Agency FB" panose="020B0503020202020204" pitchFamily="34" charset="0"/>
                <a:ea typeface="微軟正黑體" panose="020B0604030504040204" pitchFamily="34" charset="-120"/>
              </a:endParaRPr>
            </a:p>
          </p:txBody>
        </p:sp>
        <p:sp>
          <p:nvSpPr>
            <p:cNvPr id="19" name="矩形 18">
              <a:extLst>
                <a:ext uri="{FF2B5EF4-FFF2-40B4-BE49-F238E27FC236}">
                  <a16:creationId xmlns:a16="http://schemas.microsoft.com/office/drawing/2014/main" id="{8CC29131-38CC-7952-FCFD-E6856EF9E207}"/>
                </a:ext>
              </a:extLst>
            </p:cNvPr>
            <p:cNvSpPr/>
            <p:nvPr/>
          </p:nvSpPr>
          <p:spPr>
            <a:xfrm>
              <a:off x="7061745" y="4419600"/>
              <a:ext cx="3446851" cy="63500"/>
            </a:xfrm>
            <a:prstGeom prst="rect">
              <a:avLst/>
            </a:prstGeom>
            <a:solidFill>
              <a:srgbClr val="F5A8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 sz="2800" b="1" dirty="0">
                <a:latin typeface="Agency FB" panose="020B0503020202020204" pitchFamily="34" charset="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20" name="组合 21">
            <a:extLst>
              <a:ext uri="{FF2B5EF4-FFF2-40B4-BE49-F238E27FC236}">
                <a16:creationId xmlns:a16="http://schemas.microsoft.com/office/drawing/2014/main" id="{F6196378-192C-DE03-1180-F6D4E8470906}"/>
              </a:ext>
            </a:extLst>
          </p:cNvPr>
          <p:cNvGrpSpPr/>
          <p:nvPr/>
        </p:nvGrpSpPr>
        <p:grpSpPr>
          <a:xfrm>
            <a:off x="1173845" y="2191059"/>
            <a:ext cx="3028510" cy="429547"/>
            <a:chOff x="7061744" y="5007014"/>
            <a:chExt cx="3967721" cy="201174"/>
          </a:xfrm>
        </p:grpSpPr>
        <p:sp>
          <p:nvSpPr>
            <p:cNvPr id="21" name="文本框 22">
              <a:extLst>
                <a:ext uri="{FF2B5EF4-FFF2-40B4-BE49-F238E27FC236}">
                  <a16:creationId xmlns:a16="http://schemas.microsoft.com/office/drawing/2014/main" id="{4624DF79-1372-3C21-6770-9003BE50BA44}"/>
                </a:ext>
              </a:extLst>
            </p:cNvPr>
            <p:cNvSpPr txBox="1"/>
            <p:nvPr/>
          </p:nvSpPr>
          <p:spPr>
            <a:xfrm>
              <a:off x="7061744" y="5007014"/>
              <a:ext cx="1680105" cy="1441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zh-TW" altLang="en-US" sz="2000" b="1" i="0" dirty="0">
                  <a:solidFill>
                    <a:srgbClr val="333333"/>
                  </a:solidFill>
                  <a:effectLst/>
                  <a:latin typeface="Agency FB" panose="020B0503020202020204" pitchFamily="34" charset="0"/>
                  <a:ea typeface="微軟正黑體" panose="020B0604030504040204" pitchFamily="34" charset="-120"/>
                </a:rPr>
                <a:t>海空運承攬</a:t>
              </a:r>
              <a:endParaRPr lang="zh-CN" altLang="en-US"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gency FB" panose="020B0503020202020204" pitchFamily="34" charset="0"/>
                <a:ea typeface="微軟正黑體" panose="020B0604030504040204" pitchFamily="34" charset="-120"/>
              </a:endParaRPr>
            </a:p>
          </p:txBody>
        </p:sp>
        <p:sp>
          <p:nvSpPr>
            <p:cNvPr id="22" name="文本框 23">
              <a:extLst>
                <a:ext uri="{FF2B5EF4-FFF2-40B4-BE49-F238E27FC236}">
                  <a16:creationId xmlns:a16="http://schemas.microsoft.com/office/drawing/2014/main" id="{744D289A-32D7-5E4C-6A0A-30DAF817833F}"/>
                </a:ext>
              </a:extLst>
            </p:cNvPr>
            <p:cNvSpPr txBox="1"/>
            <p:nvPr/>
          </p:nvSpPr>
          <p:spPr>
            <a:xfrm>
              <a:off x="10306591" y="5007014"/>
              <a:ext cx="533434" cy="1441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altLang="zh-CN" sz="2000" b="1" dirty="0">
                  <a:solidFill>
                    <a:srgbClr val="F5A800"/>
                  </a:solidFill>
                  <a:latin typeface="Agency FB" panose="020B0503020202020204" pitchFamily="34" charset="0"/>
                  <a:ea typeface="微軟正黑體" panose="020B0604030504040204" pitchFamily="34" charset="-120"/>
                </a:rPr>
                <a:t>90%</a:t>
              </a:r>
              <a:endParaRPr lang="zh-CN" altLang="en-US" sz="2000" b="1" dirty="0">
                <a:solidFill>
                  <a:srgbClr val="F5A800"/>
                </a:solidFill>
                <a:latin typeface="Agency FB" panose="020B0503020202020204" pitchFamily="34" charset="0"/>
                <a:ea typeface="微軟正黑體" panose="020B0604030504040204" pitchFamily="34" charset="-120"/>
              </a:endParaRPr>
            </a:p>
          </p:txBody>
        </p:sp>
        <p:sp>
          <p:nvSpPr>
            <p:cNvPr id="23" name="矩形 22">
              <a:extLst>
                <a:ext uri="{FF2B5EF4-FFF2-40B4-BE49-F238E27FC236}">
                  <a16:creationId xmlns:a16="http://schemas.microsoft.com/office/drawing/2014/main" id="{4EFF85C1-56FA-ABC6-D48D-30CB67C7C87E}"/>
                </a:ext>
              </a:extLst>
            </p:cNvPr>
            <p:cNvSpPr/>
            <p:nvPr/>
          </p:nvSpPr>
          <p:spPr>
            <a:xfrm>
              <a:off x="7061745" y="5144688"/>
              <a:ext cx="3967720" cy="63500"/>
            </a:xfrm>
            <a:prstGeom prst="rect">
              <a:avLst/>
            </a:prstGeom>
            <a:solidFill>
              <a:srgbClr val="CCCC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 sz="2800" b="1" dirty="0">
                <a:latin typeface="Agency FB" panose="020B0503020202020204" pitchFamily="34" charset="0"/>
                <a:ea typeface="微軟正黑體" panose="020B0604030504040204" pitchFamily="34" charset="-120"/>
              </a:endParaRPr>
            </a:p>
          </p:txBody>
        </p:sp>
        <p:sp>
          <p:nvSpPr>
            <p:cNvPr id="24" name="矩形 23">
              <a:extLst>
                <a:ext uri="{FF2B5EF4-FFF2-40B4-BE49-F238E27FC236}">
                  <a16:creationId xmlns:a16="http://schemas.microsoft.com/office/drawing/2014/main" id="{EF8FC6DD-EA0B-D86F-79E4-18A7E9713A61}"/>
                </a:ext>
              </a:extLst>
            </p:cNvPr>
            <p:cNvSpPr/>
            <p:nvPr/>
          </p:nvSpPr>
          <p:spPr>
            <a:xfrm>
              <a:off x="7061745" y="5144688"/>
              <a:ext cx="3638343" cy="63500"/>
            </a:xfrm>
            <a:prstGeom prst="rect">
              <a:avLst/>
            </a:prstGeom>
            <a:solidFill>
              <a:srgbClr val="F5A8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 sz="2800" b="1" dirty="0">
                <a:latin typeface="Agency FB" panose="020B0503020202020204" pitchFamily="34" charset="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25" name="组合 26">
            <a:extLst>
              <a:ext uri="{FF2B5EF4-FFF2-40B4-BE49-F238E27FC236}">
                <a16:creationId xmlns:a16="http://schemas.microsoft.com/office/drawing/2014/main" id="{77B1CE9A-4996-7659-11F5-17E974AC4F04}"/>
              </a:ext>
            </a:extLst>
          </p:cNvPr>
          <p:cNvGrpSpPr/>
          <p:nvPr/>
        </p:nvGrpSpPr>
        <p:grpSpPr>
          <a:xfrm>
            <a:off x="1173846" y="3041231"/>
            <a:ext cx="3077934" cy="445072"/>
            <a:chOff x="7061744" y="5724832"/>
            <a:chExt cx="4032471" cy="208444"/>
          </a:xfrm>
        </p:grpSpPr>
        <p:sp>
          <p:nvSpPr>
            <p:cNvPr id="26" name="矩形 25">
              <a:extLst>
                <a:ext uri="{FF2B5EF4-FFF2-40B4-BE49-F238E27FC236}">
                  <a16:creationId xmlns:a16="http://schemas.microsoft.com/office/drawing/2014/main" id="{3F76E241-F89E-F567-4AEC-BA1C9EAA3240}"/>
                </a:ext>
              </a:extLst>
            </p:cNvPr>
            <p:cNvSpPr/>
            <p:nvPr/>
          </p:nvSpPr>
          <p:spPr>
            <a:xfrm>
              <a:off x="7061745" y="5869776"/>
              <a:ext cx="3967720" cy="63500"/>
            </a:xfrm>
            <a:prstGeom prst="rect">
              <a:avLst/>
            </a:prstGeom>
            <a:solidFill>
              <a:srgbClr val="CCCC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 sz="2800" b="1" dirty="0">
                <a:latin typeface="Agency FB" panose="020B0503020202020204" pitchFamily="34" charset="0"/>
                <a:ea typeface="微軟正黑體" panose="020B0604030504040204" pitchFamily="34" charset="-120"/>
              </a:endParaRPr>
            </a:p>
          </p:txBody>
        </p:sp>
        <p:sp>
          <p:nvSpPr>
            <p:cNvPr id="27" name="矩形 26">
              <a:extLst>
                <a:ext uri="{FF2B5EF4-FFF2-40B4-BE49-F238E27FC236}">
                  <a16:creationId xmlns:a16="http://schemas.microsoft.com/office/drawing/2014/main" id="{9E27F483-DC91-E8B8-5CEF-67D3930BF762}"/>
                </a:ext>
              </a:extLst>
            </p:cNvPr>
            <p:cNvSpPr/>
            <p:nvPr/>
          </p:nvSpPr>
          <p:spPr>
            <a:xfrm>
              <a:off x="7061745" y="5869776"/>
              <a:ext cx="3255359" cy="63500"/>
            </a:xfrm>
            <a:prstGeom prst="rect">
              <a:avLst/>
            </a:prstGeom>
            <a:solidFill>
              <a:srgbClr val="F5A8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 sz="2800" b="1" dirty="0">
                <a:latin typeface="Agency FB" panose="020B0503020202020204" pitchFamily="34" charset="0"/>
                <a:ea typeface="微軟正黑體" panose="020B0604030504040204" pitchFamily="34" charset="-120"/>
              </a:endParaRPr>
            </a:p>
          </p:txBody>
        </p:sp>
        <p:sp>
          <p:nvSpPr>
            <p:cNvPr id="28" name="文本框 29">
              <a:extLst>
                <a:ext uri="{FF2B5EF4-FFF2-40B4-BE49-F238E27FC236}">
                  <a16:creationId xmlns:a16="http://schemas.microsoft.com/office/drawing/2014/main" id="{4FBAD4A4-35CA-DBFC-D53A-289B545F9450}"/>
                </a:ext>
              </a:extLst>
            </p:cNvPr>
            <p:cNvSpPr txBox="1"/>
            <p:nvPr/>
          </p:nvSpPr>
          <p:spPr>
            <a:xfrm>
              <a:off x="7061744" y="5724832"/>
              <a:ext cx="1344084" cy="1441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zh-TW" altLang="en-US" sz="2000" b="1" i="0" dirty="0">
                  <a:solidFill>
                    <a:srgbClr val="333333"/>
                  </a:solidFill>
                  <a:effectLst/>
                  <a:latin typeface="Agency FB" panose="020B0503020202020204" pitchFamily="34" charset="0"/>
                  <a:ea typeface="微軟正黑體" panose="020B0604030504040204" pitchFamily="34" charset="-120"/>
                </a:rPr>
                <a:t>國際快遞</a:t>
              </a:r>
              <a:endParaRPr lang="zh-CN" altLang="en-US"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gency FB" panose="020B0503020202020204" pitchFamily="34" charset="0"/>
                <a:ea typeface="微軟正黑體" panose="020B0604030504040204" pitchFamily="34" charset="-120"/>
              </a:endParaRPr>
            </a:p>
          </p:txBody>
        </p:sp>
        <p:sp>
          <p:nvSpPr>
            <p:cNvPr id="29" name="文本框 30">
              <a:extLst>
                <a:ext uri="{FF2B5EF4-FFF2-40B4-BE49-F238E27FC236}">
                  <a16:creationId xmlns:a16="http://schemas.microsoft.com/office/drawing/2014/main" id="{178DEB8B-666A-9EEE-5116-FC4C4E6971BF}"/>
                </a:ext>
              </a:extLst>
            </p:cNvPr>
            <p:cNvSpPr txBox="1"/>
            <p:nvPr/>
          </p:nvSpPr>
          <p:spPr>
            <a:xfrm>
              <a:off x="10329268" y="5724832"/>
              <a:ext cx="764947" cy="1441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zh-CN" sz="2000" b="1" dirty="0">
                  <a:solidFill>
                    <a:srgbClr val="F5A800"/>
                  </a:solidFill>
                  <a:latin typeface="Agency FB" panose="020B0503020202020204" pitchFamily="34" charset="0"/>
                  <a:ea typeface="微軟正黑體" panose="020B0604030504040204" pitchFamily="34" charset="-120"/>
                </a:rPr>
                <a:t>75%</a:t>
              </a:r>
              <a:endParaRPr lang="zh-CN" altLang="en-US" sz="2000" b="1" dirty="0">
                <a:solidFill>
                  <a:srgbClr val="F5A800"/>
                </a:solidFill>
                <a:latin typeface="Agency FB" panose="020B0503020202020204" pitchFamily="34" charset="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30" name="组合 35">
            <a:extLst>
              <a:ext uri="{FF2B5EF4-FFF2-40B4-BE49-F238E27FC236}">
                <a16:creationId xmlns:a16="http://schemas.microsoft.com/office/drawing/2014/main" id="{078872B1-52B6-A2A3-E5C4-D18B4EE13771}"/>
              </a:ext>
            </a:extLst>
          </p:cNvPr>
          <p:cNvGrpSpPr/>
          <p:nvPr/>
        </p:nvGrpSpPr>
        <p:grpSpPr>
          <a:xfrm>
            <a:off x="1173845" y="3891410"/>
            <a:ext cx="3028510" cy="445072"/>
            <a:chOff x="7061744" y="5724832"/>
            <a:chExt cx="3967721" cy="208444"/>
          </a:xfrm>
        </p:grpSpPr>
        <p:sp>
          <p:nvSpPr>
            <p:cNvPr id="31" name="矩形 30">
              <a:extLst>
                <a:ext uri="{FF2B5EF4-FFF2-40B4-BE49-F238E27FC236}">
                  <a16:creationId xmlns:a16="http://schemas.microsoft.com/office/drawing/2014/main" id="{EFFD4D87-9B8C-3A88-CF08-E7C4D33760E7}"/>
                </a:ext>
              </a:extLst>
            </p:cNvPr>
            <p:cNvSpPr/>
            <p:nvPr/>
          </p:nvSpPr>
          <p:spPr>
            <a:xfrm>
              <a:off x="7061745" y="5869776"/>
              <a:ext cx="3967720" cy="63500"/>
            </a:xfrm>
            <a:prstGeom prst="rect">
              <a:avLst/>
            </a:prstGeom>
            <a:solidFill>
              <a:srgbClr val="CCCC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 sz="2800" b="1" dirty="0">
                <a:latin typeface="Agency FB" panose="020B0503020202020204" pitchFamily="34" charset="0"/>
                <a:ea typeface="微軟正黑體" panose="020B0604030504040204" pitchFamily="34" charset="-120"/>
              </a:endParaRPr>
            </a:p>
          </p:txBody>
        </p:sp>
        <p:sp>
          <p:nvSpPr>
            <p:cNvPr id="32" name="矩形 31">
              <a:extLst>
                <a:ext uri="{FF2B5EF4-FFF2-40B4-BE49-F238E27FC236}">
                  <a16:creationId xmlns:a16="http://schemas.microsoft.com/office/drawing/2014/main" id="{D7146C7E-8286-81AF-8BB8-E18AB6F93AD7}"/>
                </a:ext>
              </a:extLst>
            </p:cNvPr>
            <p:cNvSpPr/>
            <p:nvPr/>
          </p:nvSpPr>
          <p:spPr>
            <a:xfrm>
              <a:off x="7061745" y="5869776"/>
              <a:ext cx="3255359" cy="63500"/>
            </a:xfrm>
            <a:prstGeom prst="rect">
              <a:avLst/>
            </a:prstGeom>
            <a:solidFill>
              <a:srgbClr val="F5A8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 sz="2800" b="1" dirty="0">
                <a:latin typeface="Agency FB" panose="020B0503020202020204" pitchFamily="34" charset="0"/>
                <a:ea typeface="微軟正黑體" panose="020B0604030504040204" pitchFamily="34" charset="-120"/>
              </a:endParaRPr>
            </a:p>
          </p:txBody>
        </p:sp>
        <p:sp>
          <p:nvSpPr>
            <p:cNvPr id="33" name="文本框 38">
              <a:extLst>
                <a:ext uri="{FF2B5EF4-FFF2-40B4-BE49-F238E27FC236}">
                  <a16:creationId xmlns:a16="http://schemas.microsoft.com/office/drawing/2014/main" id="{8798F503-67C3-63A0-8E1E-D7C4D3BCB3AA}"/>
                </a:ext>
              </a:extLst>
            </p:cNvPr>
            <p:cNvSpPr txBox="1"/>
            <p:nvPr/>
          </p:nvSpPr>
          <p:spPr>
            <a:xfrm>
              <a:off x="7061744" y="5724832"/>
              <a:ext cx="1344084" cy="1441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zh-TW" altLang="en-US" sz="2000" b="1" i="0" dirty="0">
                  <a:solidFill>
                    <a:srgbClr val="333333"/>
                  </a:solidFill>
                  <a:effectLst/>
                  <a:latin typeface="Agency FB" panose="020B0503020202020204" pitchFamily="34" charset="0"/>
                  <a:ea typeface="微軟正黑體" panose="020B0604030504040204" pitchFamily="34" charset="-120"/>
                </a:rPr>
                <a:t>船務代理</a:t>
              </a:r>
              <a:endParaRPr lang="zh-CN" altLang="en-US"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gency FB" panose="020B0503020202020204" pitchFamily="34" charset="0"/>
                <a:ea typeface="微軟正黑體" panose="020B0604030504040204" pitchFamily="34" charset="-120"/>
              </a:endParaRPr>
            </a:p>
          </p:txBody>
        </p:sp>
        <p:sp>
          <p:nvSpPr>
            <p:cNvPr id="34" name="文本框 39">
              <a:extLst>
                <a:ext uri="{FF2B5EF4-FFF2-40B4-BE49-F238E27FC236}">
                  <a16:creationId xmlns:a16="http://schemas.microsoft.com/office/drawing/2014/main" id="{4EECC519-7F52-5492-9D1C-1511345249B6}"/>
                </a:ext>
              </a:extLst>
            </p:cNvPr>
            <p:cNvSpPr txBox="1"/>
            <p:nvPr/>
          </p:nvSpPr>
          <p:spPr>
            <a:xfrm>
              <a:off x="10351948" y="5724832"/>
              <a:ext cx="518733" cy="1441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altLang="zh-CN" sz="2000" b="1" dirty="0">
                  <a:solidFill>
                    <a:srgbClr val="F5A800"/>
                  </a:solidFill>
                  <a:latin typeface="Agency FB" panose="020B0503020202020204" pitchFamily="34" charset="0"/>
                  <a:ea typeface="微軟正黑體" panose="020B0604030504040204" pitchFamily="34" charset="-120"/>
                </a:rPr>
                <a:t>75%</a:t>
              </a:r>
              <a:endParaRPr lang="zh-CN" altLang="en-US" sz="2000" b="1" dirty="0">
                <a:solidFill>
                  <a:srgbClr val="F5A800"/>
                </a:solidFill>
                <a:latin typeface="Agency FB" panose="020B0503020202020204" pitchFamily="34" charset="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35" name="组合 26">
            <a:extLst>
              <a:ext uri="{FF2B5EF4-FFF2-40B4-BE49-F238E27FC236}">
                <a16:creationId xmlns:a16="http://schemas.microsoft.com/office/drawing/2014/main" id="{98D1F056-55F1-A638-A33D-5E746432546C}"/>
              </a:ext>
            </a:extLst>
          </p:cNvPr>
          <p:cNvGrpSpPr/>
          <p:nvPr/>
        </p:nvGrpSpPr>
        <p:grpSpPr>
          <a:xfrm>
            <a:off x="1179059" y="4741587"/>
            <a:ext cx="3028510" cy="445072"/>
            <a:chOff x="7061744" y="5724832"/>
            <a:chExt cx="3967721" cy="208444"/>
          </a:xfrm>
        </p:grpSpPr>
        <p:sp>
          <p:nvSpPr>
            <p:cNvPr id="36" name="矩形 35">
              <a:extLst>
                <a:ext uri="{FF2B5EF4-FFF2-40B4-BE49-F238E27FC236}">
                  <a16:creationId xmlns:a16="http://schemas.microsoft.com/office/drawing/2014/main" id="{42A73066-B29F-F9E4-3B01-95B3DA198B69}"/>
                </a:ext>
              </a:extLst>
            </p:cNvPr>
            <p:cNvSpPr/>
            <p:nvPr/>
          </p:nvSpPr>
          <p:spPr>
            <a:xfrm>
              <a:off x="7061745" y="5869776"/>
              <a:ext cx="3967720" cy="63500"/>
            </a:xfrm>
            <a:prstGeom prst="rect">
              <a:avLst/>
            </a:prstGeom>
            <a:solidFill>
              <a:srgbClr val="CCCC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 sz="2800" b="1">
                <a:latin typeface="Agency FB" panose="020B0503020202020204" pitchFamily="34" charset="0"/>
                <a:ea typeface="微軟正黑體" panose="020B0604030504040204" pitchFamily="34" charset="-120"/>
              </a:endParaRPr>
            </a:p>
          </p:txBody>
        </p:sp>
        <p:sp>
          <p:nvSpPr>
            <p:cNvPr id="37" name="矩形 36">
              <a:extLst>
                <a:ext uri="{FF2B5EF4-FFF2-40B4-BE49-F238E27FC236}">
                  <a16:creationId xmlns:a16="http://schemas.microsoft.com/office/drawing/2014/main" id="{EE620339-925D-2270-C459-CA2573403759}"/>
                </a:ext>
              </a:extLst>
            </p:cNvPr>
            <p:cNvSpPr/>
            <p:nvPr/>
          </p:nvSpPr>
          <p:spPr>
            <a:xfrm>
              <a:off x="7061745" y="5869776"/>
              <a:ext cx="3255359" cy="63500"/>
            </a:xfrm>
            <a:prstGeom prst="rect">
              <a:avLst/>
            </a:prstGeom>
            <a:solidFill>
              <a:srgbClr val="F5A8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 sz="2800" b="1" dirty="0">
                <a:latin typeface="Agency FB" panose="020B0503020202020204" pitchFamily="34" charset="0"/>
                <a:ea typeface="微軟正黑體" panose="020B0604030504040204" pitchFamily="34" charset="-120"/>
              </a:endParaRPr>
            </a:p>
          </p:txBody>
        </p:sp>
        <p:sp>
          <p:nvSpPr>
            <p:cNvPr id="38" name="文本框 29">
              <a:extLst>
                <a:ext uri="{FF2B5EF4-FFF2-40B4-BE49-F238E27FC236}">
                  <a16:creationId xmlns:a16="http://schemas.microsoft.com/office/drawing/2014/main" id="{1B3E54FA-3A5A-58AD-6A3D-064F7CFFD8BD}"/>
                </a:ext>
              </a:extLst>
            </p:cNvPr>
            <p:cNvSpPr txBox="1"/>
            <p:nvPr/>
          </p:nvSpPr>
          <p:spPr>
            <a:xfrm>
              <a:off x="7061744" y="5724832"/>
              <a:ext cx="672042" cy="1441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zh-TW" altLang="en-US" sz="2000" b="1" i="0" dirty="0">
                  <a:solidFill>
                    <a:srgbClr val="333333"/>
                  </a:solidFill>
                  <a:effectLst/>
                  <a:latin typeface="Agency FB" panose="020B0503020202020204" pitchFamily="34" charset="0"/>
                  <a:ea typeface="微軟正黑體" panose="020B0604030504040204" pitchFamily="34" charset="-120"/>
                </a:rPr>
                <a:t>參展</a:t>
              </a:r>
              <a:endParaRPr lang="zh-CN" altLang="en-US"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gency FB" panose="020B0503020202020204" pitchFamily="34" charset="0"/>
                <a:ea typeface="微軟正黑體" panose="020B0604030504040204" pitchFamily="34" charset="-120"/>
              </a:endParaRPr>
            </a:p>
          </p:txBody>
        </p:sp>
        <p:sp>
          <p:nvSpPr>
            <p:cNvPr id="39" name="文本框 30">
              <a:extLst>
                <a:ext uri="{FF2B5EF4-FFF2-40B4-BE49-F238E27FC236}">
                  <a16:creationId xmlns:a16="http://schemas.microsoft.com/office/drawing/2014/main" id="{162CB55C-A3DA-129A-EC64-E539175AA111}"/>
                </a:ext>
              </a:extLst>
            </p:cNvPr>
            <p:cNvSpPr txBox="1"/>
            <p:nvPr/>
          </p:nvSpPr>
          <p:spPr>
            <a:xfrm>
              <a:off x="10329268" y="5724832"/>
              <a:ext cx="693366" cy="1441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zh-CN" sz="2000" b="1" dirty="0">
                  <a:solidFill>
                    <a:srgbClr val="F5A800"/>
                  </a:solidFill>
                  <a:latin typeface="Agency FB" panose="020B0503020202020204" pitchFamily="34" charset="0"/>
                  <a:ea typeface="微軟正黑體" panose="020B0604030504040204" pitchFamily="34" charset="-120"/>
                </a:rPr>
                <a:t>75%</a:t>
              </a:r>
              <a:endParaRPr lang="zh-CN" altLang="en-US" sz="2000" b="1" dirty="0">
                <a:solidFill>
                  <a:srgbClr val="F5A800"/>
                </a:solidFill>
                <a:latin typeface="Agency FB" panose="020B0503020202020204" pitchFamily="34" charset="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40" name="组合 35">
            <a:extLst>
              <a:ext uri="{FF2B5EF4-FFF2-40B4-BE49-F238E27FC236}">
                <a16:creationId xmlns:a16="http://schemas.microsoft.com/office/drawing/2014/main" id="{59236BBC-5E34-3DFA-619D-136AFE0FF6FB}"/>
              </a:ext>
            </a:extLst>
          </p:cNvPr>
          <p:cNvGrpSpPr/>
          <p:nvPr/>
        </p:nvGrpSpPr>
        <p:grpSpPr>
          <a:xfrm>
            <a:off x="1179059" y="5591764"/>
            <a:ext cx="3028510" cy="445072"/>
            <a:chOff x="7061744" y="5724832"/>
            <a:chExt cx="3967721" cy="208444"/>
          </a:xfrm>
        </p:grpSpPr>
        <p:sp>
          <p:nvSpPr>
            <p:cNvPr id="41" name="矩形 40">
              <a:extLst>
                <a:ext uri="{FF2B5EF4-FFF2-40B4-BE49-F238E27FC236}">
                  <a16:creationId xmlns:a16="http://schemas.microsoft.com/office/drawing/2014/main" id="{477BFEF6-E659-A759-D387-B9C001B5FC04}"/>
                </a:ext>
              </a:extLst>
            </p:cNvPr>
            <p:cNvSpPr/>
            <p:nvPr/>
          </p:nvSpPr>
          <p:spPr>
            <a:xfrm>
              <a:off x="7061745" y="5869776"/>
              <a:ext cx="3967720" cy="63500"/>
            </a:xfrm>
            <a:prstGeom prst="rect">
              <a:avLst/>
            </a:prstGeom>
            <a:solidFill>
              <a:srgbClr val="CCCC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 sz="2800" b="1" dirty="0">
                <a:latin typeface="Agency FB" panose="020B0503020202020204" pitchFamily="34" charset="0"/>
                <a:ea typeface="微軟正黑體" panose="020B0604030504040204" pitchFamily="34" charset="-120"/>
              </a:endParaRPr>
            </a:p>
          </p:txBody>
        </p:sp>
        <p:sp>
          <p:nvSpPr>
            <p:cNvPr id="42" name="矩形 41">
              <a:extLst>
                <a:ext uri="{FF2B5EF4-FFF2-40B4-BE49-F238E27FC236}">
                  <a16:creationId xmlns:a16="http://schemas.microsoft.com/office/drawing/2014/main" id="{EC31F6BA-E03F-1D6D-E088-E87270C2BA0A}"/>
                </a:ext>
              </a:extLst>
            </p:cNvPr>
            <p:cNvSpPr/>
            <p:nvPr/>
          </p:nvSpPr>
          <p:spPr>
            <a:xfrm>
              <a:off x="7061745" y="5869776"/>
              <a:ext cx="3255359" cy="63500"/>
            </a:xfrm>
            <a:prstGeom prst="rect">
              <a:avLst/>
            </a:prstGeom>
            <a:solidFill>
              <a:srgbClr val="F5A8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zh-CN" altLang="en-US" sz="2800" b="1" dirty="0">
                <a:latin typeface="Agency FB" panose="020B0503020202020204" pitchFamily="34" charset="0"/>
                <a:ea typeface="微軟正黑體" panose="020B0604030504040204" pitchFamily="34" charset="-120"/>
              </a:endParaRPr>
            </a:p>
          </p:txBody>
        </p:sp>
        <p:sp>
          <p:nvSpPr>
            <p:cNvPr id="43" name="文本框 38">
              <a:extLst>
                <a:ext uri="{FF2B5EF4-FFF2-40B4-BE49-F238E27FC236}">
                  <a16:creationId xmlns:a16="http://schemas.microsoft.com/office/drawing/2014/main" id="{F08BFC17-ED0A-2FB4-F80B-7B2A190A246A}"/>
                </a:ext>
              </a:extLst>
            </p:cNvPr>
            <p:cNvSpPr txBox="1"/>
            <p:nvPr/>
          </p:nvSpPr>
          <p:spPr>
            <a:xfrm>
              <a:off x="7061744" y="5724832"/>
              <a:ext cx="1344084" cy="1441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zh-TW" altLang="en-US" sz="2000" b="1" i="0" dirty="0">
                  <a:solidFill>
                    <a:srgbClr val="333333"/>
                  </a:solidFill>
                  <a:effectLst/>
                  <a:latin typeface="Agency FB" panose="020B0503020202020204" pitchFamily="34" charset="0"/>
                  <a:ea typeface="微軟正黑體" panose="020B0604030504040204" pitchFamily="34" charset="-120"/>
                </a:rPr>
                <a:t>私人行李</a:t>
              </a:r>
              <a:endParaRPr lang="zh-CN" altLang="en-US" sz="20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gency FB" panose="020B0503020202020204" pitchFamily="34" charset="0"/>
                <a:ea typeface="微軟正黑體" panose="020B0604030504040204" pitchFamily="34" charset="-120"/>
              </a:endParaRPr>
            </a:p>
          </p:txBody>
        </p:sp>
        <p:sp>
          <p:nvSpPr>
            <p:cNvPr id="44" name="文本框 39">
              <a:extLst>
                <a:ext uri="{FF2B5EF4-FFF2-40B4-BE49-F238E27FC236}">
                  <a16:creationId xmlns:a16="http://schemas.microsoft.com/office/drawing/2014/main" id="{7753EB51-38E2-B1AC-C155-1A06A70963EA}"/>
                </a:ext>
              </a:extLst>
            </p:cNvPr>
            <p:cNvSpPr txBox="1"/>
            <p:nvPr/>
          </p:nvSpPr>
          <p:spPr>
            <a:xfrm>
              <a:off x="10351948" y="5724832"/>
              <a:ext cx="518733" cy="1441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altLang="zh-CN" sz="2000" b="1" dirty="0">
                  <a:solidFill>
                    <a:srgbClr val="F5A800"/>
                  </a:solidFill>
                  <a:latin typeface="Agency FB" panose="020B0503020202020204" pitchFamily="34" charset="0"/>
                  <a:ea typeface="微軟正黑體" panose="020B0604030504040204" pitchFamily="34" charset="-120"/>
                </a:rPr>
                <a:t>75%</a:t>
              </a:r>
              <a:endParaRPr lang="zh-CN" altLang="en-US" sz="2000" b="1" dirty="0">
                <a:solidFill>
                  <a:srgbClr val="F5A800"/>
                </a:solidFill>
                <a:latin typeface="Agency FB" panose="020B0503020202020204" pitchFamily="34" charset="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3" name="组合 21">
            <a:extLst>
              <a:ext uri="{FF2B5EF4-FFF2-40B4-BE49-F238E27FC236}">
                <a16:creationId xmlns:a16="http://schemas.microsoft.com/office/drawing/2014/main" id="{DCA09FA4-8041-D55B-5910-361F95B52A25}"/>
              </a:ext>
            </a:extLst>
          </p:cNvPr>
          <p:cNvGrpSpPr/>
          <p:nvPr/>
        </p:nvGrpSpPr>
        <p:grpSpPr>
          <a:xfrm>
            <a:off x="414735" y="142581"/>
            <a:ext cx="4743170" cy="814757"/>
            <a:chOff x="8386921" y="2014885"/>
            <a:chExt cx="4743170" cy="814757"/>
          </a:xfrm>
        </p:grpSpPr>
        <p:sp>
          <p:nvSpPr>
            <p:cNvPr id="4" name="矩形 3">
              <a:extLst>
                <a:ext uri="{FF2B5EF4-FFF2-40B4-BE49-F238E27FC236}">
                  <a16:creationId xmlns:a16="http://schemas.microsoft.com/office/drawing/2014/main" id="{4A9D318D-2AFD-0739-C527-D9DB7A6C6B5D}"/>
                </a:ext>
              </a:extLst>
            </p:cNvPr>
            <p:cNvSpPr/>
            <p:nvPr/>
          </p:nvSpPr>
          <p:spPr>
            <a:xfrm>
              <a:off x="8386921" y="2014885"/>
              <a:ext cx="3646275" cy="633187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20000"/>
                </a:lnSpc>
              </a:pPr>
              <a:r>
                <a:rPr lang="zh-TW" altLang="en-US" sz="3200" b="1" dirty="0">
                  <a:solidFill>
                    <a:srgbClr val="272727"/>
                  </a:solidFill>
                  <a:latin typeface="Microsoft YaHei" charset="-122"/>
                  <a:ea typeface="Microsoft YaHei" charset="-122"/>
                  <a:cs typeface="Microsoft YaHei" charset="-122"/>
                </a:rPr>
                <a:t>主要服務</a:t>
              </a:r>
              <a:endParaRPr lang="zh-CN" altLang="en-US" sz="3200" b="1" dirty="0">
                <a:solidFill>
                  <a:srgbClr val="272727"/>
                </a:solidFill>
                <a:latin typeface="Microsoft YaHei" charset="-122"/>
                <a:ea typeface="Microsoft YaHei" charset="-122"/>
                <a:cs typeface="Microsoft YaHei" charset="-122"/>
              </a:endParaRPr>
            </a:p>
          </p:txBody>
        </p:sp>
        <p:sp>
          <p:nvSpPr>
            <p:cNvPr id="5" name="文本框 15">
              <a:extLst>
                <a:ext uri="{FF2B5EF4-FFF2-40B4-BE49-F238E27FC236}">
                  <a16:creationId xmlns:a16="http://schemas.microsoft.com/office/drawing/2014/main" id="{D9339FCF-6850-C648-6A97-502AAE053134}"/>
                </a:ext>
              </a:extLst>
            </p:cNvPr>
            <p:cNvSpPr txBox="1"/>
            <p:nvPr/>
          </p:nvSpPr>
          <p:spPr>
            <a:xfrm>
              <a:off x="8386921" y="2577329"/>
              <a:ext cx="4743170" cy="252313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14000"/>
                </a:lnSpc>
              </a:pPr>
              <a:r>
                <a:rPr lang="en-US" altLang="zh-CN" sz="1000" dirty="0">
                  <a:solidFill>
                    <a:schemeClr val="bg1">
                      <a:lumMod val="50000"/>
                    </a:schemeClr>
                  </a:solidFill>
                  <a:latin typeface="Century Gothic" panose="020B0502020202020204" pitchFamily="34" charset="0"/>
                  <a:ea typeface="+mj-ea"/>
                </a:rPr>
                <a:t>Dolphin Logistics Supply Chain Management Co., Ltd.</a:t>
              </a:r>
            </a:p>
          </p:txBody>
        </p:sp>
      </p:grpSp>
      <p:sp>
        <p:nvSpPr>
          <p:cNvPr id="6" name="矩形 5">
            <a:extLst>
              <a:ext uri="{FF2B5EF4-FFF2-40B4-BE49-F238E27FC236}">
                <a16:creationId xmlns:a16="http://schemas.microsoft.com/office/drawing/2014/main" id="{67F7EDB6-8646-04BB-DC5B-B21FD225CED7}"/>
              </a:ext>
            </a:extLst>
          </p:cNvPr>
          <p:cNvSpPr/>
          <p:nvPr/>
        </p:nvSpPr>
        <p:spPr>
          <a:xfrm>
            <a:off x="0" y="77339"/>
            <a:ext cx="228600" cy="960695"/>
          </a:xfrm>
          <a:prstGeom prst="rect">
            <a:avLst/>
          </a:prstGeom>
          <a:solidFill>
            <a:srgbClr val="F5A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86165078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矩形 31">
            <a:extLst>
              <a:ext uri="{FF2B5EF4-FFF2-40B4-BE49-F238E27FC236}">
                <a16:creationId xmlns:a16="http://schemas.microsoft.com/office/drawing/2014/main" id="{CDA51A29-5004-4A23-ADFD-DD80A56C5F06}"/>
              </a:ext>
            </a:extLst>
          </p:cNvPr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2727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îṩlîďe"/>
          <p:cNvSpPr>
            <a:spLocks/>
          </p:cNvSpPr>
          <p:nvPr/>
        </p:nvSpPr>
        <p:spPr bwMode="auto">
          <a:xfrm>
            <a:off x="1883362" y="5279397"/>
            <a:ext cx="2158834" cy="1578602"/>
          </a:xfrm>
          <a:custGeom>
            <a:avLst/>
            <a:gdLst>
              <a:gd name="T0" fmla="*/ 3360 w 3360"/>
              <a:gd name="T1" fmla="*/ 2115 h 2115"/>
              <a:gd name="T2" fmla="*/ 1680 w 3360"/>
              <a:gd name="T3" fmla="*/ 0 h 2115"/>
              <a:gd name="T4" fmla="*/ 0 w 3360"/>
              <a:gd name="T5" fmla="*/ 2115 h 2115"/>
              <a:gd name="T6" fmla="*/ 3360 w 3360"/>
              <a:gd name="T7" fmla="*/ 2115 h 21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360" h="2115">
                <a:moveTo>
                  <a:pt x="3360" y="2115"/>
                </a:moveTo>
                <a:cubicBezTo>
                  <a:pt x="3360" y="2115"/>
                  <a:pt x="1956" y="1734"/>
                  <a:pt x="1680" y="0"/>
                </a:cubicBezTo>
                <a:cubicBezTo>
                  <a:pt x="1404" y="1734"/>
                  <a:pt x="0" y="2115"/>
                  <a:pt x="0" y="2115"/>
                </a:cubicBezTo>
                <a:lnTo>
                  <a:pt x="3360" y="2115"/>
                </a:lnTo>
                <a:close/>
              </a:path>
            </a:pathLst>
          </a:custGeom>
          <a:solidFill>
            <a:srgbClr val="F5A800"/>
          </a:solidFill>
          <a:ln>
            <a:noFill/>
          </a:ln>
        </p:spPr>
        <p:txBody>
          <a:bodyPr anchor="ctr"/>
          <a:lstStyle/>
          <a:p>
            <a:pPr algn="ctr"/>
            <a:endParaRPr sz="2800" i="1">
              <a:latin typeface="Century Gothic" panose="020B0502020202020204" pitchFamily="34" charset="0"/>
            </a:endParaRPr>
          </a:p>
        </p:txBody>
      </p:sp>
      <p:sp>
        <p:nvSpPr>
          <p:cNvPr id="3" name="işḷíḓé"/>
          <p:cNvSpPr>
            <a:spLocks/>
          </p:cNvSpPr>
          <p:nvPr/>
        </p:nvSpPr>
        <p:spPr bwMode="auto">
          <a:xfrm>
            <a:off x="3165278" y="5495940"/>
            <a:ext cx="2158834" cy="1362059"/>
          </a:xfrm>
          <a:custGeom>
            <a:avLst/>
            <a:gdLst>
              <a:gd name="T0" fmla="*/ 3360 w 3360"/>
              <a:gd name="T1" fmla="*/ 2115 h 2115"/>
              <a:gd name="T2" fmla="*/ 1680 w 3360"/>
              <a:gd name="T3" fmla="*/ 0 h 2115"/>
              <a:gd name="T4" fmla="*/ 0 w 3360"/>
              <a:gd name="T5" fmla="*/ 2115 h 2115"/>
              <a:gd name="T6" fmla="*/ 3360 w 3360"/>
              <a:gd name="T7" fmla="*/ 2115 h 21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360" h="2115">
                <a:moveTo>
                  <a:pt x="3360" y="2115"/>
                </a:moveTo>
                <a:cubicBezTo>
                  <a:pt x="3360" y="2115"/>
                  <a:pt x="1956" y="1734"/>
                  <a:pt x="1680" y="0"/>
                </a:cubicBezTo>
                <a:cubicBezTo>
                  <a:pt x="1404" y="1734"/>
                  <a:pt x="0" y="2115"/>
                  <a:pt x="0" y="2115"/>
                </a:cubicBezTo>
                <a:lnTo>
                  <a:pt x="3360" y="2115"/>
                </a:lnTo>
                <a:close/>
              </a:path>
            </a:pathLst>
          </a:custGeom>
          <a:solidFill>
            <a:srgbClr val="F5A800"/>
          </a:solidFill>
          <a:ln>
            <a:noFill/>
          </a:ln>
        </p:spPr>
        <p:txBody>
          <a:bodyPr anchor="ctr"/>
          <a:lstStyle/>
          <a:p>
            <a:pPr algn="ctr"/>
            <a:endParaRPr sz="2800" i="1">
              <a:latin typeface="Century Gothic" panose="020B0502020202020204" pitchFamily="34" charset="0"/>
            </a:endParaRPr>
          </a:p>
        </p:txBody>
      </p:sp>
      <p:sp>
        <p:nvSpPr>
          <p:cNvPr id="4" name="ïśľiḍe"/>
          <p:cNvSpPr>
            <a:spLocks/>
          </p:cNvSpPr>
          <p:nvPr/>
        </p:nvSpPr>
        <p:spPr bwMode="auto">
          <a:xfrm>
            <a:off x="4447193" y="4743197"/>
            <a:ext cx="2158834" cy="2114803"/>
          </a:xfrm>
          <a:custGeom>
            <a:avLst/>
            <a:gdLst>
              <a:gd name="T0" fmla="*/ 3360 w 3360"/>
              <a:gd name="T1" fmla="*/ 2115 h 2115"/>
              <a:gd name="T2" fmla="*/ 1680 w 3360"/>
              <a:gd name="T3" fmla="*/ 0 h 2115"/>
              <a:gd name="T4" fmla="*/ 0 w 3360"/>
              <a:gd name="T5" fmla="*/ 2115 h 2115"/>
              <a:gd name="T6" fmla="*/ 3360 w 3360"/>
              <a:gd name="T7" fmla="*/ 2115 h 21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360" h="2115">
                <a:moveTo>
                  <a:pt x="3360" y="2115"/>
                </a:moveTo>
                <a:cubicBezTo>
                  <a:pt x="3360" y="2115"/>
                  <a:pt x="1956" y="1734"/>
                  <a:pt x="1680" y="0"/>
                </a:cubicBezTo>
                <a:cubicBezTo>
                  <a:pt x="1404" y="1734"/>
                  <a:pt x="0" y="2115"/>
                  <a:pt x="0" y="2115"/>
                </a:cubicBezTo>
                <a:lnTo>
                  <a:pt x="3360" y="2115"/>
                </a:lnTo>
                <a:close/>
              </a:path>
            </a:pathLst>
          </a:custGeom>
          <a:solidFill>
            <a:srgbClr val="F5A800"/>
          </a:solidFill>
          <a:ln>
            <a:noFill/>
          </a:ln>
        </p:spPr>
        <p:txBody>
          <a:bodyPr anchor="ctr"/>
          <a:lstStyle/>
          <a:p>
            <a:pPr algn="ctr"/>
            <a:endParaRPr sz="2800" i="1">
              <a:latin typeface="Century Gothic" panose="020B0502020202020204" pitchFamily="34" charset="0"/>
            </a:endParaRPr>
          </a:p>
        </p:txBody>
      </p:sp>
      <p:sp>
        <p:nvSpPr>
          <p:cNvPr id="5" name="iŝļïḑè"/>
          <p:cNvSpPr>
            <a:spLocks/>
          </p:cNvSpPr>
          <p:nvPr/>
        </p:nvSpPr>
        <p:spPr bwMode="auto">
          <a:xfrm>
            <a:off x="5729108" y="5929025"/>
            <a:ext cx="2158834" cy="928975"/>
          </a:xfrm>
          <a:custGeom>
            <a:avLst/>
            <a:gdLst>
              <a:gd name="T0" fmla="*/ 3360 w 3360"/>
              <a:gd name="T1" fmla="*/ 2115 h 2115"/>
              <a:gd name="T2" fmla="*/ 1680 w 3360"/>
              <a:gd name="T3" fmla="*/ 0 h 2115"/>
              <a:gd name="T4" fmla="*/ 0 w 3360"/>
              <a:gd name="T5" fmla="*/ 2115 h 2115"/>
              <a:gd name="T6" fmla="*/ 3360 w 3360"/>
              <a:gd name="T7" fmla="*/ 2115 h 21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360" h="2115">
                <a:moveTo>
                  <a:pt x="3360" y="2115"/>
                </a:moveTo>
                <a:cubicBezTo>
                  <a:pt x="3360" y="2115"/>
                  <a:pt x="1956" y="1734"/>
                  <a:pt x="1680" y="0"/>
                </a:cubicBezTo>
                <a:cubicBezTo>
                  <a:pt x="1404" y="1734"/>
                  <a:pt x="0" y="2115"/>
                  <a:pt x="0" y="2115"/>
                </a:cubicBezTo>
                <a:lnTo>
                  <a:pt x="3360" y="2115"/>
                </a:lnTo>
                <a:close/>
              </a:path>
            </a:pathLst>
          </a:custGeom>
          <a:solidFill>
            <a:srgbClr val="F5A800"/>
          </a:solidFill>
          <a:ln>
            <a:noFill/>
          </a:ln>
        </p:spPr>
        <p:txBody>
          <a:bodyPr anchor="ctr"/>
          <a:lstStyle/>
          <a:p>
            <a:pPr algn="ctr"/>
            <a:endParaRPr sz="2800" i="1">
              <a:latin typeface="Century Gothic" panose="020B0502020202020204" pitchFamily="34" charset="0"/>
            </a:endParaRPr>
          </a:p>
        </p:txBody>
      </p:sp>
      <p:sp>
        <p:nvSpPr>
          <p:cNvPr id="6" name="ïṥḻïďé"/>
          <p:cNvSpPr>
            <a:spLocks/>
          </p:cNvSpPr>
          <p:nvPr/>
        </p:nvSpPr>
        <p:spPr bwMode="auto">
          <a:xfrm>
            <a:off x="7011023" y="5062854"/>
            <a:ext cx="2158834" cy="1795145"/>
          </a:xfrm>
          <a:custGeom>
            <a:avLst/>
            <a:gdLst>
              <a:gd name="T0" fmla="*/ 3360 w 3360"/>
              <a:gd name="T1" fmla="*/ 2115 h 2115"/>
              <a:gd name="T2" fmla="*/ 1680 w 3360"/>
              <a:gd name="T3" fmla="*/ 0 h 2115"/>
              <a:gd name="T4" fmla="*/ 0 w 3360"/>
              <a:gd name="T5" fmla="*/ 2115 h 2115"/>
              <a:gd name="T6" fmla="*/ 3360 w 3360"/>
              <a:gd name="T7" fmla="*/ 2115 h 21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360" h="2115">
                <a:moveTo>
                  <a:pt x="3360" y="2115"/>
                </a:moveTo>
                <a:cubicBezTo>
                  <a:pt x="3360" y="2115"/>
                  <a:pt x="1956" y="1734"/>
                  <a:pt x="1680" y="0"/>
                </a:cubicBezTo>
                <a:cubicBezTo>
                  <a:pt x="1404" y="1734"/>
                  <a:pt x="0" y="2115"/>
                  <a:pt x="0" y="2115"/>
                </a:cubicBezTo>
                <a:lnTo>
                  <a:pt x="3360" y="2115"/>
                </a:lnTo>
                <a:close/>
              </a:path>
            </a:pathLst>
          </a:custGeom>
          <a:solidFill>
            <a:srgbClr val="F5A800"/>
          </a:solidFill>
          <a:ln>
            <a:noFill/>
          </a:ln>
        </p:spPr>
        <p:txBody>
          <a:bodyPr anchor="ctr"/>
          <a:lstStyle/>
          <a:p>
            <a:pPr algn="ctr"/>
            <a:endParaRPr sz="2800" i="1">
              <a:latin typeface="Century Gothic" panose="020B0502020202020204" pitchFamily="34" charset="0"/>
            </a:endParaRPr>
          </a:p>
        </p:txBody>
      </p:sp>
      <p:sp>
        <p:nvSpPr>
          <p:cNvPr id="7" name="ïšľïḓé"/>
          <p:cNvSpPr>
            <a:spLocks/>
          </p:cNvSpPr>
          <p:nvPr/>
        </p:nvSpPr>
        <p:spPr bwMode="auto">
          <a:xfrm>
            <a:off x="8292939" y="5650613"/>
            <a:ext cx="2158834" cy="1207386"/>
          </a:xfrm>
          <a:custGeom>
            <a:avLst/>
            <a:gdLst>
              <a:gd name="T0" fmla="*/ 3360 w 3360"/>
              <a:gd name="T1" fmla="*/ 2115 h 2115"/>
              <a:gd name="T2" fmla="*/ 1680 w 3360"/>
              <a:gd name="T3" fmla="*/ 0 h 2115"/>
              <a:gd name="T4" fmla="*/ 0 w 3360"/>
              <a:gd name="T5" fmla="*/ 2115 h 2115"/>
              <a:gd name="T6" fmla="*/ 3360 w 3360"/>
              <a:gd name="T7" fmla="*/ 2115 h 21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360" h="2115">
                <a:moveTo>
                  <a:pt x="3360" y="2115"/>
                </a:moveTo>
                <a:cubicBezTo>
                  <a:pt x="3360" y="2115"/>
                  <a:pt x="1956" y="1734"/>
                  <a:pt x="1680" y="0"/>
                </a:cubicBezTo>
                <a:cubicBezTo>
                  <a:pt x="1404" y="1734"/>
                  <a:pt x="0" y="2115"/>
                  <a:pt x="0" y="2115"/>
                </a:cubicBezTo>
                <a:lnTo>
                  <a:pt x="3360" y="2115"/>
                </a:lnTo>
                <a:close/>
              </a:path>
            </a:pathLst>
          </a:custGeom>
          <a:solidFill>
            <a:srgbClr val="F5A800"/>
          </a:solidFill>
          <a:ln>
            <a:noFill/>
          </a:ln>
        </p:spPr>
        <p:txBody>
          <a:bodyPr anchor="ctr"/>
          <a:lstStyle/>
          <a:p>
            <a:pPr algn="ctr"/>
            <a:endParaRPr sz="2800" i="1">
              <a:latin typeface="Century Gothic" panose="020B0502020202020204" pitchFamily="34" charset="0"/>
            </a:endParaRPr>
          </a:p>
        </p:txBody>
      </p:sp>
      <p:grpSp>
        <p:nvGrpSpPr>
          <p:cNvPr id="8" name="组合 84"/>
          <p:cNvGrpSpPr/>
          <p:nvPr/>
        </p:nvGrpSpPr>
        <p:grpSpPr>
          <a:xfrm>
            <a:off x="4203341" y="2683416"/>
            <a:ext cx="5132088" cy="2822649"/>
            <a:chOff x="2887745" y="2245454"/>
            <a:chExt cx="5132088" cy="2082973"/>
          </a:xfrm>
        </p:grpSpPr>
        <p:cxnSp>
          <p:nvCxnSpPr>
            <p:cNvPr id="9" name="Straight Connector 37"/>
            <p:cNvCxnSpPr>
              <a:cxnSpLocks/>
            </p:cNvCxnSpPr>
            <p:nvPr/>
          </p:nvCxnSpPr>
          <p:spPr>
            <a:xfrm>
              <a:off x="2887745" y="2559906"/>
              <a:ext cx="12265" cy="1512543"/>
            </a:xfrm>
            <a:prstGeom prst="line">
              <a:avLst/>
            </a:prstGeom>
            <a:ln w="19050">
              <a:solidFill>
                <a:schemeClr val="bg1">
                  <a:lumMod val="75000"/>
                </a:schemeClr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41"/>
            <p:cNvCxnSpPr>
              <a:cxnSpLocks/>
            </p:cNvCxnSpPr>
            <p:nvPr/>
          </p:nvCxnSpPr>
          <p:spPr>
            <a:xfrm>
              <a:off x="5477560" y="2258281"/>
              <a:ext cx="0" cy="2070146"/>
            </a:xfrm>
            <a:prstGeom prst="line">
              <a:avLst/>
            </a:prstGeom>
            <a:ln w="19050">
              <a:solidFill>
                <a:schemeClr val="bg1">
                  <a:lumMod val="75000"/>
                </a:schemeClr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45"/>
            <p:cNvCxnSpPr>
              <a:cxnSpLocks/>
            </p:cNvCxnSpPr>
            <p:nvPr/>
          </p:nvCxnSpPr>
          <p:spPr>
            <a:xfrm>
              <a:off x="8019833" y="2245454"/>
              <a:ext cx="0" cy="1840320"/>
            </a:xfrm>
            <a:prstGeom prst="line">
              <a:avLst/>
            </a:prstGeom>
            <a:ln w="19050">
              <a:solidFill>
                <a:schemeClr val="bg1">
                  <a:lumMod val="75000"/>
                </a:schemeClr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组合 1">
            <a:extLst>
              <a:ext uri="{FF2B5EF4-FFF2-40B4-BE49-F238E27FC236}">
                <a16:creationId xmlns:a16="http://schemas.microsoft.com/office/drawing/2014/main" id="{C38F34E4-D1A7-40B6-8221-28A69DD6EF5C}"/>
              </a:ext>
            </a:extLst>
          </p:cNvPr>
          <p:cNvGrpSpPr/>
          <p:nvPr/>
        </p:nvGrpSpPr>
        <p:grpSpPr>
          <a:xfrm>
            <a:off x="2962779" y="4081334"/>
            <a:ext cx="5102506" cy="1012071"/>
            <a:chOff x="4181289" y="3418300"/>
            <a:chExt cx="5102506" cy="1012071"/>
          </a:xfrm>
        </p:grpSpPr>
        <p:cxnSp>
          <p:nvCxnSpPr>
            <p:cNvPr id="13" name="Straight Connector 39"/>
            <p:cNvCxnSpPr/>
            <p:nvPr/>
          </p:nvCxnSpPr>
          <p:spPr>
            <a:xfrm rot="5400000">
              <a:off x="3937393" y="4183748"/>
              <a:ext cx="490519" cy="2728"/>
            </a:xfrm>
            <a:prstGeom prst="line">
              <a:avLst/>
            </a:prstGeom>
            <a:ln w="19050">
              <a:solidFill>
                <a:schemeClr val="bg1">
                  <a:lumMod val="75000"/>
                </a:schemeClr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43"/>
            <p:cNvCxnSpPr/>
            <p:nvPr/>
          </p:nvCxnSpPr>
          <p:spPr>
            <a:xfrm rot="5400000">
              <a:off x="6502095" y="3662196"/>
              <a:ext cx="490519" cy="2728"/>
            </a:xfrm>
            <a:prstGeom prst="line">
              <a:avLst/>
            </a:prstGeom>
            <a:ln w="19050">
              <a:solidFill>
                <a:schemeClr val="bg1">
                  <a:lumMod val="75000"/>
                </a:schemeClr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47"/>
            <p:cNvCxnSpPr/>
            <p:nvPr/>
          </p:nvCxnSpPr>
          <p:spPr>
            <a:xfrm rot="5400000">
              <a:off x="9037171" y="3930787"/>
              <a:ext cx="490519" cy="2728"/>
            </a:xfrm>
            <a:prstGeom prst="line">
              <a:avLst/>
            </a:prstGeom>
            <a:ln w="19050">
              <a:solidFill>
                <a:schemeClr val="bg1">
                  <a:lumMod val="75000"/>
                </a:schemeClr>
              </a:solidFill>
              <a:headEnd type="oval" w="med" len="med"/>
              <a:tailEnd type="oval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ïŝ1íḍè"/>
          <p:cNvSpPr txBox="1"/>
          <p:nvPr/>
        </p:nvSpPr>
        <p:spPr>
          <a:xfrm>
            <a:off x="2577237" y="3434277"/>
            <a:ext cx="771081" cy="338538"/>
          </a:xfrm>
          <a:prstGeom prst="rect">
            <a:avLst/>
          </a:prstGeom>
          <a:noFill/>
        </p:spPr>
        <p:txBody>
          <a:bodyPr wrap="none">
            <a:noAutofit/>
          </a:bodyPr>
          <a:lstStyle/>
          <a:p>
            <a:pPr algn="ctr"/>
            <a:r>
              <a:rPr lang="en-US" sz="1600" b="1" i="1" dirty="0">
                <a:solidFill>
                  <a:schemeClr val="bg1"/>
                </a:solidFill>
                <a:latin typeface="Century Gothic" panose="020B0502020202020204" pitchFamily="34" charset="0"/>
              </a:rPr>
              <a:t>70%</a:t>
            </a:r>
          </a:p>
        </p:txBody>
      </p:sp>
      <p:sp>
        <p:nvSpPr>
          <p:cNvPr id="17" name="îṣľiḑè"/>
          <p:cNvSpPr txBox="1"/>
          <p:nvPr/>
        </p:nvSpPr>
        <p:spPr>
          <a:xfrm>
            <a:off x="3828257" y="1900012"/>
            <a:ext cx="771081" cy="338538"/>
          </a:xfrm>
          <a:prstGeom prst="rect">
            <a:avLst/>
          </a:prstGeom>
          <a:noFill/>
        </p:spPr>
        <p:txBody>
          <a:bodyPr wrap="none">
            <a:noAutofit/>
          </a:bodyPr>
          <a:lstStyle/>
          <a:p>
            <a:pPr algn="ctr"/>
            <a:r>
              <a:rPr lang="en-US" sz="1600" b="1" i="1" dirty="0">
                <a:solidFill>
                  <a:schemeClr val="bg1"/>
                </a:solidFill>
                <a:latin typeface="Century Gothic" panose="020B0502020202020204" pitchFamily="34" charset="0"/>
              </a:rPr>
              <a:t>40%</a:t>
            </a:r>
          </a:p>
        </p:txBody>
      </p:sp>
      <p:sp>
        <p:nvSpPr>
          <p:cNvPr id="18" name="î$ľïḑe"/>
          <p:cNvSpPr txBox="1"/>
          <p:nvPr/>
        </p:nvSpPr>
        <p:spPr>
          <a:xfrm>
            <a:off x="5303751" y="2954370"/>
            <a:ext cx="771081" cy="338538"/>
          </a:xfrm>
          <a:prstGeom prst="rect">
            <a:avLst/>
          </a:prstGeom>
          <a:noFill/>
        </p:spPr>
        <p:txBody>
          <a:bodyPr wrap="none">
            <a:noAutofit/>
          </a:bodyPr>
          <a:lstStyle/>
          <a:p>
            <a:pPr algn="ctr"/>
            <a:r>
              <a:rPr lang="en-US" sz="1600" b="1" i="1" dirty="0">
                <a:solidFill>
                  <a:schemeClr val="bg1"/>
                </a:solidFill>
                <a:latin typeface="Century Gothic" panose="020B0502020202020204" pitchFamily="34" charset="0"/>
              </a:rPr>
              <a:t>90%</a:t>
            </a:r>
          </a:p>
        </p:txBody>
      </p:sp>
      <p:sp>
        <p:nvSpPr>
          <p:cNvPr id="19" name="îsľîḋè"/>
          <p:cNvSpPr txBox="1"/>
          <p:nvPr/>
        </p:nvSpPr>
        <p:spPr>
          <a:xfrm>
            <a:off x="6418004" y="1613892"/>
            <a:ext cx="771081" cy="338538"/>
          </a:xfrm>
          <a:prstGeom prst="rect">
            <a:avLst/>
          </a:prstGeom>
          <a:noFill/>
        </p:spPr>
        <p:txBody>
          <a:bodyPr wrap="none">
            <a:noAutofit/>
          </a:bodyPr>
          <a:lstStyle/>
          <a:p>
            <a:pPr algn="ctr"/>
            <a:r>
              <a:rPr lang="en-US" sz="1600" b="1" i="1" dirty="0">
                <a:solidFill>
                  <a:schemeClr val="bg1"/>
                </a:solidFill>
                <a:latin typeface="Century Gothic" panose="020B0502020202020204" pitchFamily="34" charset="0"/>
              </a:rPr>
              <a:t>45%</a:t>
            </a:r>
          </a:p>
        </p:txBody>
      </p:sp>
      <p:sp>
        <p:nvSpPr>
          <p:cNvPr id="20" name="í$ľïde"/>
          <p:cNvSpPr txBox="1"/>
          <p:nvPr/>
        </p:nvSpPr>
        <p:spPr>
          <a:xfrm>
            <a:off x="7628038" y="3149590"/>
            <a:ext cx="771081" cy="338538"/>
          </a:xfrm>
          <a:prstGeom prst="rect">
            <a:avLst/>
          </a:prstGeom>
          <a:noFill/>
        </p:spPr>
        <p:txBody>
          <a:bodyPr wrap="none">
            <a:noAutofit/>
          </a:bodyPr>
          <a:lstStyle/>
          <a:p>
            <a:pPr algn="ctr"/>
            <a:r>
              <a:rPr lang="en-US" sz="1600" b="1" i="1" dirty="0">
                <a:solidFill>
                  <a:schemeClr val="bg1"/>
                </a:solidFill>
                <a:latin typeface="Century Gothic" panose="020B0502020202020204" pitchFamily="34" charset="0"/>
              </a:rPr>
              <a:t>80%</a:t>
            </a:r>
          </a:p>
        </p:txBody>
      </p:sp>
      <p:sp>
        <p:nvSpPr>
          <p:cNvPr id="21" name="íṡľïḑê"/>
          <p:cNvSpPr txBox="1"/>
          <p:nvPr/>
        </p:nvSpPr>
        <p:spPr>
          <a:xfrm>
            <a:off x="8852997" y="1465657"/>
            <a:ext cx="771081" cy="338538"/>
          </a:xfrm>
          <a:prstGeom prst="rect">
            <a:avLst/>
          </a:prstGeom>
          <a:noFill/>
        </p:spPr>
        <p:txBody>
          <a:bodyPr wrap="none">
            <a:noAutofit/>
          </a:bodyPr>
          <a:lstStyle/>
          <a:p>
            <a:pPr algn="ctr"/>
            <a:r>
              <a:rPr lang="en-US" sz="1600" b="1" i="1" dirty="0">
                <a:solidFill>
                  <a:schemeClr val="bg1"/>
                </a:solidFill>
                <a:latin typeface="Century Gothic" panose="020B0502020202020204" pitchFamily="34" charset="0"/>
              </a:rPr>
              <a:t>50%</a:t>
            </a:r>
          </a:p>
        </p:txBody>
      </p:sp>
      <p:sp>
        <p:nvSpPr>
          <p:cNvPr id="22" name="文本框 21"/>
          <p:cNvSpPr txBox="1"/>
          <p:nvPr/>
        </p:nvSpPr>
        <p:spPr>
          <a:xfrm>
            <a:off x="2068518" y="3700859"/>
            <a:ext cx="1795726" cy="65954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lnSpc>
                <a:spcPct val="150000"/>
              </a:lnSpc>
            </a:pPr>
            <a:r>
              <a:rPr lang="en-US" altLang="zh-CN" sz="28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Booking</a:t>
            </a:r>
            <a:endParaRPr lang="zh-CN" altLang="en-US" sz="28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4611365" y="3352347"/>
            <a:ext cx="1979837" cy="65954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lnSpc>
                <a:spcPct val="150000"/>
              </a:lnSpc>
            </a:pPr>
            <a:r>
              <a:rPr lang="zh-TW" altLang="en-US" sz="28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提單</a:t>
            </a:r>
            <a:r>
              <a:rPr lang="en-US" altLang="zh-TW" sz="28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Key In</a:t>
            </a:r>
            <a:endParaRPr lang="zh-CN" altLang="en-US" sz="28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7141691" y="3538350"/>
            <a:ext cx="1795726" cy="65954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lnSpc>
                <a:spcPct val="150000"/>
              </a:lnSpc>
            </a:pPr>
            <a:r>
              <a:rPr lang="zh-TW" altLang="en-US" sz="28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書信往來</a:t>
            </a:r>
            <a:endParaRPr lang="zh-CN" altLang="en-US" sz="28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8340675" y="1867071"/>
            <a:ext cx="1795726" cy="65954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lnSpc>
                <a:spcPct val="150000"/>
              </a:lnSpc>
            </a:pPr>
            <a:r>
              <a:rPr lang="zh-TW" altLang="en-US" sz="28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開帳單</a:t>
            </a:r>
            <a:endParaRPr lang="zh-CN" altLang="en-US" sz="28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5871427" y="1961498"/>
            <a:ext cx="1795726" cy="65954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lnSpc>
                <a:spcPct val="150000"/>
              </a:lnSpc>
            </a:pPr>
            <a:r>
              <a:rPr lang="zh-TW" altLang="en-US" sz="28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交辦事項</a:t>
            </a:r>
            <a:endParaRPr lang="zh-CN" altLang="en-US" sz="28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3305478" y="2253324"/>
            <a:ext cx="1795726" cy="65954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>
              <a:lnSpc>
                <a:spcPct val="150000"/>
              </a:lnSpc>
            </a:pPr>
            <a:r>
              <a:rPr lang="zh-TW" altLang="en-US" sz="28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壓單</a:t>
            </a:r>
            <a:endParaRPr lang="zh-CN" altLang="en-US" sz="28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28" name="组合 21"/>
          <p:cNvGrpSpPr/>
          <p:nvPr/>
        </p:nvGrpSpPr>
        <p:grpSpPr>
          <a:xfrm>
            <a:off x="414735" y="142581"/>
            <a:ext cx="4743170" cy="814757"/>
            <a:chOff x="8386921" y="2014885"/>
            <a:chExt cx="4743170" cy="814757"/>
          </a:xfrm>
        </p:grpSpPr>
        <p:sp>
          <p:nvSpPr>
            <p:cNvPr id="29" name="矩形 28"/>
            <p:cNvSpPr/>
            <p:nvPr/>
          </p:nvSpPr>
          <p:spPr>
            <a:xfrm>
              <a:off x="8386921" y="2014885"/>
              <a:ext cx="3646275" cy="633187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20000"/>
                </a:lnSpc>
              </a:pPr>
              <a:r>
                <a:rPr lang="zh-TW" altLang="en-US" sz="3200" b="1" dirty="0">
                  <a:solidFill>
                    <a:schemeClr val="bg1"/>
                  </a:solidFill>
                  <a:latin typeface="Microsoft YaHei" charset="-122"/>
                  <a:ea typeface="Microsoft YaHei" charset="-122"/>
                  <a:cs typeface="Microsoft YaHei" charset="-122"/>
                </a:rPr>
                <a:t>東北亞</a:t>
              </a:r>
              <a:r>
                <a:rPr lang="en-US" altLang="zh-TW" sz="3200" b="1" dirty="0">
                  <a:solidFill>
                    <a:schemeClr val="bg1"/>
                  </a:solidFill>
                  <a:latin typeface="Microsoft YaHei" charset="-122"/>
                  <a:ea typeface="Microsoft YaHei" charset="-122"/>
                  <a:cs typeface="Microsoft YaHei" charset="-122"/>
                </a:rPr>
                <a:t>-</a:t>
              </a:r>
              <a:r>
                <a:rPr lang="zh-CN" altLang="en-US" sz="3200" b="1" dirty="0">
                  <a:solidFill>
                    <a:schemeClr val="bg1"/>
                  </a:solidFill>
                  <a:latin typeface="Microsoft YaHei" charset="-122"/>
                  <a:ea typeface="Microsoft YaHei" charset="-122"/>
                  <a:cs typeface="Microsoft YaHei" charset="-122"/>
                </a:rPr>
                <a:t>工作</a:t>
              </a:r>
              <a:r>
                <a:rPr lang="zh-TW" altLang="en-US" sz="3200" b="1" dirty="0">
                  <a:solidFill>
                    <a:schemeClr val="bg1"/>
                  </a:solidFill>
                  <a:latin typeface="Microsoft YaHei" charset="-122"/>
                  <a:ea typeface="Microsoft YaHei" charset="-122"/>
                  <a:cs typeface="Microsoft YaHei" charset="-122"/>
                </a:rPr>
                <a:t>內容</a:t>
              </a:r>
              <a:endParaRPr lang="zh-CN" altLang="en-US" sz="3200" b="1" dirty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endParaRPr>
            </a:p>
          </p:txBody>
        </p:sp>
        <p:sp>
          <p:nvSpPr>
            <p:cNvPr id="30" name="文本框 29"/>
            <p:cNvSpPr txBox="1"/>
            <p:nvPr/>
          </p:nvSpPr>
          <p:spPr>
            <a:xfrm>
              <a:off x="8386921" y="2577329"/>
              <a:ext cx="4743170" cy="252313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14000"/>
                </a:lnSpc>
              </a:pPr>
              <a:r>
                <a:rPr lang="en-US" altLang="zh-CN" sz="1000" dirty="0">
                  <a:solidFill>
                    <a:schemeClr val="bg1"/>
                  </a:solidFill>
                  <a:latin typeface="Century Gothic" panose="020B0502020202020204" pitchFamily="34" charset="0"/>
                  <a:ea typeface="+mj-ea"/>
                </a:rPr>
                <a:t>Dolphin Logistics Supply Chain Management Co., Ltd.</a:t>
              </a:r>
            </a:p>
          </p:txBody>
        </p:sp>
      </p:grpSp>
      <p:sp>
        <p:nvSpPr>
          <p:cNvPr id="31" name="矩形 30">
            <a:extLst>
              <a:ext uri="{FF2B5EF4-FFF2-40B4-BE49-F238E27FC236}">
                <a16:creationId xmlns:a16="http://schemas.microsoft.com/office/drawing/2014/main" id="{7964F19B-C3A6-4D67-BD1B-CB0939EECE43}"/>
              </a:ext>
            </a:extLst>
          </p:cNvPr>
          <p:cNvSpPr/>
          <p:nvPr/>
        </p:nvSpPr>
        <p:spPr>
          <a:xfrm>
            <a:off x="0" y="77339"/>
            <a:ext cx="228600" cy="960695"/>
          </a:xfrm>
          <a:prstGeom prst="rect">
            <a:avLst/>
          </a:prstGeom>
          <a:solidFill>
            <a:srgbClr val="F5A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5" name="圖片 34" descr="一張含有 文字, 螢幕擷取畫面, 數字, 軟體 的圖片&#10;&#10;自動產生的描述">
            <a:extLst>
              <a:ext uri="{FF2B5EF4-FFF2-40B4-BE49-F238E27FC236}">
                <a16:creationId xmlns:a16="http://schemas.microsoft.com/office/drawing/2014/main" id="{97F06C36-234B-137C-C0FB-8D7409ED3F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34795" y="557686"/>
            <a:ext cx="10531032" cy="5785945"/>
          </a:xfrm>
          <a:prstGeom prst="rect">
            <a:avLst/>
          </a:prstGeom>
        </p:spPr>
      </p:pic>
      <p:pic>
        <p:nvPicPr>
          <p:cNvPr id="37" name="圖片 36" descr="一張含有 文字, 螢幕擷取畫面, 軟體, 多媒體軟體 的圖片&#10;&#10;自動產生的描述">
            <a:extLst>
              <a:ext uri="{FF2B5EF4-FFF2-40B4-BE49-F238E27FC236}">
                <a16:creationId xmlns:a16="http://schemas.microsoft.com/office/drawing/2014/main" id="{8E52D132-41A3-4257-96FF-02ABCB023EC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43"/>
          <a:stretch/>
        </p:blipFill>
        <p:spPr>
          <a:xfrm>
            <a:off x="12402998" y="645377"/>
            <a:ext cx="10726596" cy="5785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619812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"/>
                            </p:stCondLst>
                            <p:childTnLst>
                              <p:par>
                                <p:cTn id="2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CDA51A29-5004-4A23-ADFD-DD80A56C5F06}"/>
              </a:ext>
            </a:extLst>
          </p:cNvPr>
          <p:cNvSpPr/>
          <p:nvPr/>
        </p:nvSpPr>
        <p:spPr>
          <a:xfrm>
            <a:off x="0" y="3343535"/>
            <a:ext cx="12192000" cy="3592286"/>
          </a:xfrm>
          <a:prstGeom prst="rect">
            <a:avLst/>
          </a:prstGeom>
          <a:solidFill>
            <a:srgbClr val="F5A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íşḷiḋè">
            <a:extLst>
              <a:ext uri="{FF2B5EF4-FFF2-40B4-BE49-F238E27FC236}">
                <a16:creationId xmlns:a16="http://schemas.microsoft.com/office/drawing/2014/main" id="{B80D53B0-2458-6523-474F-E734180A2753}"/>
              </a:ext>
            </a:extLst>
          </p:cNvPr>
          <p:cNvSpPr/>
          <p:nvPr/>
        </p:nvSpPr>
        <p:spPr>
          <a:xfrm>
            <a:off x="8754670" y="4402619"/>
            <a:ext cx="2439421" cy="1551124"/>
          </a:xfrm>
          <a:prstGeom prst="rect">
            <a:avLst/>
          </a:prstGeom>
          <a:solidFill>
            <a:srgbClr val="C19C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/>
          </a:p>
        </p:txBody>
      </p:sp>
      <p:sp>
        <p:nvSpPr>
          <p:cNvPr id="12" name="íS1ïdê">
            <a:extLst>
              <a:ext uri="{FF2B5EF4-FFF2-40B4-BE49-F238E27FC236}">
                <a16:creationId xmlns:a16="http://schemas.microsoft.com/office/drawing/2014/main" id="{5E3BC2EA-2F51-BB5C-E7F0-10587FF03708}"/>
              </a:ext>
            </a:extLst>
          </p:cNvPr>
          <p:cNvSpPr/>
          <p:nvPr/>
        </p:nvSpPr>
        <p:spPr>
          <a:xfrm>
            <a:off x="6215140" y="4402619"/>
            <a:ext cx="2439421" cy="1551124"/>
          </a:xfrm>
          <a:prstGeom prst="rect">
            <a:avLst/>
          </a:prstGeom>
          <a:solidFill>
            <a:srgbClr val="2727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/>
          </a:p>
        </p:txBody>
      </p:sp>
      <p:sp>
        <p:nvSpPr>
          <p:cNvPr id="13" name="ïS1iďé">
            <a:extLst>
              <a:ext uri="{FF2B5EF4-FFF2-40B4-BE49-F238E27FC236}">
                <a16:creationId xmlns:a16="http://schemas.microsoft.com/office/drawing/2014/main" id="{5385E31B-055E-46E1-AB43-FCEFFFF8CE96}"/>
              </a:ext>
            </a:extLst>
          </p:cNvPr>
          <p:cNvSpPr/>
          <p:nvPr/>
        </p:nvSpPr>
        <p:spPr>
          <a:xfrm>
            <a:off x="3691355" y="4402619"/>
            <a:ext cx="2439421" cy="1551124"/>
          </a:xfrm>
          <a:prstGeom prst="rect">
            <a:avLst/>
          </a:prstGeom>
          <a:solidFill>
            <a:srgbClr val="C19C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/>
          </a:p>
        </p:txBody>
      </p:sp>
      <p:sp>
        <p:nvSpPr>
          <p:cNvPr id="14" name="iSḻiḑê">
            <a:extLst>
              <a:ext uri="{FF2B5EF4-FFF2-40B4-BE49-F238E27FC236}">
                <a16:creationId xmlns:a16="http://schemas.microsoft.com/office/drawing/2014/main" id="{424C39A5-85C9-27F9-C788-388D16678B54}"/>
              </a:ext>
            </a:extLst>
          </p:cNvPr>
          <p:cNvSpPr/>
          <p:nvPr/>
        </p:nvSpPr>
        <p:spPr>
          <a:xfrm>
            <a:off x="1134925" y="4402619"/>
            <a:ext cx="2439420" cy="1551124"/>
          </a:xfrm>
          <a:prstGeom prst="rect">
            <a:avLst/>
          </a:prstGeom>
          <a:solidFill>
            <a:srgbClr val="2727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/>
          </a:p>
        </p:txBody>
      </p:sp>
      <p:sp>
        <p:nvSpPr>
          <p:cNvPr id="16" name="文本框 18">
            <a:extLst>
              <a:ext uri="{FF2B5EF4-FFF2-40B4-BE49-F238E27FC236}">
                <a16:creationId xmlns:a16="http://schemas.microsoft.com/office/drawing/2014/main" id="{C008C33A-EEC9-2695-25EC-8D8E0BAEAD6B}"/>
              </a:ext>
            </a:extLst>
          </p:cNvPr>
          <p:cNvSpPr txBox="1"/>
          <p:nvPr/>
        </p:nvSpPr>
        <p:spPr>
          <a:xfrm>
            <a:off x="1860353" y="4887799"/>
            <a:ext cx="988559" cy="52322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zh-TW" altLang="en-US" sz="2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細心</a:t>
            </a:r>
            <a:endParaRPr lang="zh-CN" altLang="en-US" sz="2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9" name="文本框 21">
            <a:extLst>
              <a:ext uri="{FF2B5EF4-FFF2-40B4-BE49-F238E27FC236}">
                <a16:creationId xmlns:a16="http://schemas.microsoft.com/office/drawing/2014/main" id="{5683CC90-48AB-BDF7-F09C-EF74F81D288F}"/>
              </a:ext>
            </a:extLst>
          </p:cNvPr>
          <p:cNvSpPr txBox="1"/>
          <p:nvPr/>
        </p:nvSpPr>
        <p:spPr>
          <a:xfrm>
            <a:off x="3844174" y="4887705"/>
            <a:ext cx="2133781" cy="52322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zh-TW" altLang="en-US" sz="2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文書速度</a:t>
            </a:r>
            <a:endParaRPr lang="zh-CN" altLang="en-US" sz="2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2" name="文本框 24">
            <a:extLst>
              <a:ext uri="{FF2B5EF4-FFF2-40B4-BE49-F238E27FC236}">
                <a16:creationId xmlns:a16="http://schemas.microsoft.com/office/drawing/2014/main" id="{4FB7E026-47B7-5FDE-6300-3DF8D8D7B766}"/>
              </a:ext>
            </a:extLst>
          </p:cNvPr>
          <p:cNvSpPr txBox="1"/>
          <p:nvPr/>
        </p:nvSpPr>
        <p:spPr>
          <a:xfrm>
            <a:off x="6612163" y="4887705"/>
            <a:ext cx="1645373" cy="52322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zh-TW" altLang="en-US" sz="2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溝通能力</a:t>
            </a:r>
            <a:endParaRPr lang="zh-CN" altLang="en-US" sz="2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5" name="文本框 27">
            <a:extLst>
              <a:ext uri="{FF2B5EF4-FFF2-40B4-BE49-F238E27FC236}">
                <a16:creationId xmlns:a16="http://schemas.microsoft.com/office/drawing/2014/main" id="{ABA4D0C5-51A8-DA5D-0690-D00A92774D2E}"/>
              </a:ext>
            </a:extLst>
          </p:cNvPr>
          <p:cNvSpPr txBox="1"/>
          <p:nvPr/>
        </p:nvSpPr>
        <p:spPr>
          <a:xfrm>
            <a:off x="9470995" y="4887705"/>
            <a:ext cx="1002173" cy="52322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r>
              <a:rPr lang="zh-TW" altLang="en-US" sz="2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態度</a:t>
            </a:r>
            <a:endParaRPr lang="zh-CN" altLang="en-US" sz="2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7" name="图片 29">
            <a:extLst>
              <a:ext uri="{FF2B5EF4-FFF2-40B4-BE49-F238E27FC236}">
                <a16:creationId xmlns:a16="http://schemas.microsoft.com/office/drawing/2014/main" id="{38516191-38B6-1F01-4A39-6E700AE159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1355" y="1423923"/>
            <a:ext cx="2439421" cy="2988290"/>
          </a:xfrm>
          <a:prstGeom prst="rect">
            <a:avLst/>
          </a:prstGeom>
        </p:spPr>
      </p:pic>
      <p:pic>
        <p:nvPicPr>
          <p:cNvPr id="28" name="图片 30">
            <a:extLst>
              <a:ext uri="{FF2B5EF4-FFF2-40B4-BE49-F238E27FC236}">
                <a16:creationId xmlns:a16="http://schemas.microsoft.com/office/drawing/2014/main" id="{9061091D-0DED-8076-DFF2-B640B1B8CA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3103" y="1404467"/>
            <a:ext cx="2437958" cy="3016974"/>
          </a:xfrm>
          <a:prstGeom prst="rect">
            <a:avLst/>
          </a:prstGeom>
        </p:spPr>
      </p:pic>
      <p:grpSp>
        <p:nvGrpSpPr>
          <p:cNvPr id="29" name="组合 21">
            <a:extLst>
              <a:ext uri="{FF2B5EF4-FFF2-40B4-BE49-F238E27FC236}">
                <a16:creationId xmlns:a16="http://schemas.microsoft.com/office/drawing/2014/main" id="{E4876299-3A65-7E65-67B5-079BF2ABF006}"/>
              </a:ext>
            </a:extLst>
          </p:cNvPr>
          <p:cNvGrpSpPr/>
          <p:nvPr/>
        </p:nvGrpSpPr>
        <p:grpSpPr>
          <a:xfrm>
            <a:off x="414735" y="142581"/>
            <a:ext cx="4743170" cy="814757"/>
            <a:chOff x="8386921" y="2014885"/>
            <a:chExt cx="4743170" cy="814757"/>
          </a:xfrm>
        </p:grpSpPr>
        <p:sp>
          <p:nvSpPr>
            <p:cNvPr id="30" name="矩形 29">
              <a:extLst>
                <a:ext uri="{FF2B5EF4-FFF2-40B4-BE49-F238E27FC236}">
                  <a16:creationId xmlns:a16="http://schemas.microsoft.com/office/drawing/2014/main" id="{3D28311B-D79D-BBA2-30A0-EC9B14ED6F53}"/>
                </a:ext>
              </a:extLst>
            </p:cNvPr>
            <p:cNvSpPr/>
            <p:nvPr/>
          </p:nvSpPr>
          <p:spPr>
            <a:xfrm>
              <a:off x="8386921" y="2014885"/>
              <a:ext cx="3646275" cy="633187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20000"/>
                </a:lnSpc>
              </a:pPr>
              <a:r>
                <a:rPr lang="en-US" altLang="zh-CN" sz="3200" b="1" dirty="0">
                  <a:solidFill>
                    <a:schemeClr val="bg1"/>
                  </a:solidFill>
                  <a:latin typeface="Microsoft YaHei" charset="-122"/>
                  <a:ea typeface="Microsoft YaHei" charset="-122"/>
                  <a:cs typeface="Microsoft YaHei" charset="-122"/>
                </a:rPr>
                <a:t>Must</a:t>
              </a:r>
              <a:r>
                <a:rPr lang="zh-TW" altLang="en-US" sz="3200" b="1" dirty="0">
                  <a:solidFill>
                    <a:schemeClr val="bg1"/>
                  </a:solidFill>
                  <a:latin typeface="Microsoft YaHei" charset="-122"/>
                  <a:ea typeface="Microsoft YaHei" charset="-122"/>
                  <a:cs typeface="Microsoft YaHei" charset="-122"/>
                </a:rPr>
                <a:t> </a:t>
              </a:r>
              <a:r>
                <a:rPr lang="en-US" altLang="zh-TW" sz="3200" b="1" dirty="0">
                  <a:solidFill>
                    <a:schemeClr val="bg1"/>
                  </a:solidFill>
                  <a:latin typeface="Microsoft YaHei" charset="-122"/>
                  <a:ea typeface="Microsoft YaHei" charset="-122"/>
                  <a:cs typeface="Microsoft YaHei" charset="-122"/>
                </a:rPr>
                <a:t>Do</a:t>
              </a:r>
              <a:endParaRPr lang="zh-CN" altLang="en-US" sz="3200" b="1" dirty="0">
                <a:solidFill>
                  <a:schemeClr val="bg1"/>
                </a:solidFill>
                <a:latin typeface="Microsoft YaHei" charset="-122"/>
                <a:ea typeface="Microsoft YaHei" charset="-122"/>
                <a:cs typeface="Microsoft YaHei" charset="-122"/>
              </a:endParaRPr>
            </a:p>
          </p:txBody>
        </p:sp>
        <p:sp>
          <p:nvSpPr>
            <p:cNvPr id="31" name="文本框 29">
              <a:extLst>
                <a:ext uri="{FF2B5EF4-FFF2-40B4-BE49-F238E27FC236}">
                  <a16:creationId xmlns:a16="http://schemas.microsoft.com/office/drawing/2014/main" id="{B13090BC-E775-BEAB-5089-076BBCB61E51}"/>
                </a:ext>
              </a:extLst>
            </p:cNvPr>
            <p:cNvSpPr txBox="1"/>
            <p:nvPr/>
          </p:nvSpPr>
          <p:spPr>
            <a:xfrm>
              <a:off x="8386921" y="2577329"/>
              <a:ext cx="4743170" cy="252313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threePt" dir="t"/>
              </a:scene3d>
              <a:sp3d contourW="12700"/>
            </a:bodyPr>
            <a:lstStyle/>
            <a:p>
              <a:pPr>
                <a:lnSpc>
                  <a:spcPct val="114000"/>
                </a:lnSpc>
              </a:pPr>
              <a:r>
                <a:rPr lang="en-US" altLang="zh-CN" sz="1000" dirty="0">
                  <a:solidFill>
                    <a:schemeClr val="bg1"/>
                  </a:solidFill>
                  <a:latin typeface="Century Gothic" panose="020B0502020202020204" pitchFamily="34" charset="0"/>
                  <a:ea typeface="+mj-ea"/>
                </a:rPr>
                <a:t>Dolphin Logistics Supply Chain Management Co., Ltd.</a:t>
              </a:r>
            </a:p>
          </p:txBody>
        </p:sp>
      </p:grpSp>
      <p:sp>
        <p:nvSpPr>
          <p:cNvPr id="32" name="矩形 31">
            <a:extLst>
              <a:ext uri="{FF2B5EF4-FFF2-40B4-BE49-F238E27FC236}">
                <a16:creationId xmlns:a16="http://schemas.microsoft.com/office/drawing/2014/main" id="{65E4F827-A93A-F4E0-56B9-7F220D18A8DB}"/>
              </a:ext>
            </a:extLst>
          </p:cNvPr>
          <p:cNvSpPr/>
          <p:nvPr/>
        </p:nvSpPr>
        <p:spPr>
          <a:xfrm>
            <a:off x="0" y="77339"/>
            <a:ext cx="228600" cy="960695"/>
          </a:xfrm>
          <a:prstGeom prst="rect">
            <a:avLst/>
          </a:prstGeom>
          <a:solidFill>
            <a:srgbClr val="F5A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4" name="圖片 33" descr="一張含有 文字, 辦公用品, 設計, 梳子 的圖片&#10;&#10;自動產生的描述">
            <a:extLst>
              <a:ext uri="{FF2B5EF4-FFF2-40B4-BE49-F238E27FC236}">
                <a16:creationId xmlns:a16="http://schemas.microsoft.com/office/drawing/2014/main" id="{CB27E846-669C-03DC-E628-4E810FBCEC1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696"/>
          <a:stretch/>
        </p:blipFill>
        <p:spPr>
          <a:xfrm>
            <a:off x="1141095" y="1425991"/>
            <a:ext cx="2427074" cy="2966900"/>
          </a:xfrm>
          <a:prstGeom prst="rect">
            <a:avLst/>
          </a:prstGeom>
        </p:spPr>
      </p:pic>
      <p:pic>
        <p:nvPicPr>
          <p:cNvPr id="36" name="圖片 35" descr="一張含有 人員, 行動電話, 小工具, 筆記型電腦 的圖片&#10;&#10;自動產生的描述">
            <a:extLst>
              <a:ext uri="{FF2B5EF4-FFF2-40B4-BE49-F238E27FC236}">
                <a16:creationId xmlns:a16="http://schemas.microsoft.com/office/drawing/2014/main" id="{916869BD-0038-CFA6-CE98-62AD969DA6A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17" r="18660"/>
          <a:stretch/>
        </p:blipFill>
        <p:spPr>
          <a:xfrm>
            <a:off x="6219589" y="1404467"/>
            <a:ext cx="2434971" cy="3007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2546310"/>
      </p:ext>
    </p:extLst>
  </p:cSld>
  <p:clrMapOvr>
    <a:masterClrMapping/>
  </p:clrMapOvr>
  <p:transition spd="slow">
    <p:rand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8">
            <a:extLst>
              <a:ext uri="{FF2B5EF4-FFF2-40B4-BE49-F238E27FC236}">
                <a16:creationId xmlns:a16="http://schemas.microsoft.com/office/drawing/2014/main" id="{9E06680D-8CD5-403E-863E-5377025936B6}"/>
              </a:ext>
            </a:extLst>
          </p:cNvPr>
          <p:cNvSpPr txBox="1"/>
          <p:nvPr/>
        </p:nvSpPr>
        <p:spPr>
          <a:xfrm>
            <a:off x="4883280" y="2471045"/>
            <a:ext cx="7951667" cy="191590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TW" altLang="en-US" sz="6000" i="1" dirty="0">
                <a:solidFill>
                  <a:srgbClr val="C19C7A"/>
                </a:solidFill>
                <a:latin typeface="Arial" panose="020B0604020202020204" pitchFamily="34" charset="0"/>
                <a:ea typeface="微软雅黑" panose="020B0503020204020204" charset="-122"/>
              </a:rPr>
              <a:t>職場不像學校</a:t>
            </a:r>
            <a:endParaRPr lang="en-US" altLang="zh-TW" sz="6000" i="1" dirty="0">
              <a:solidFill>
                <a:srgbClr val="C19C7A"/>
              </a:solidFill>
              <a:latin typeface="Arial" panose="020B0604020202020204" pitchFamily="34" charset="0"/>
              <a:ea typeface="微软雅黑" panose="020B0503020204020204" charset="-122"/>
            </a:endParaRPr>
          </a:p>
          <a:p>
            <a:r>
              <a:rPr lang="zh-TW" altLang="en-US" sz="6000" i="1" dirty="0">
                <a:solidFill>
                  <a:srgbClr val="C19C7A"/>
                </a:solidFill>
                <a:latin typeface="Arial" panose="020B0604020202020204" pitchFamily="34" charset="0"/>
                <a:ea typeface="微软雅黑" panose="020B0503020204020204" charset="-122"/>
              </a:rPr>
              <a:t>一切都不是理所當然</a:t>
            </a:r>
            <a:endParaRPr lang="en-US" altLang="zh-CN" sz="6000" i="1" dirty="0">
              <a:solidFill>
                <a:srgbClr val="C19C7A"/>
              </a:solidFill>
              <a:latin typeface="Arial" panose="020B0604020202020204" pitchFamily="34" charset="0"/>
              <a:ea typeface="微软雅黑" panose="020B050302020402020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84322844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362</TotalTime>
  <Words>233</Words>
  <Application>Microsoft Office PowerPoint</Application>
  <PresentationFormat>寬螢幕</PresentationFormat>
  <Paragraphs>54</Paragraphs>
  <Slides>7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8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7</vt:i4>
      </vt:variant>
    </vt:vector>
  </HeadingPairs>
  <TitlesOfParts>
    <vt:vector size="16" baseType="lpstr">
      <vt:lpstr>Microsoft YaHei</vt:lpstr>
      <vt:lpstr>Microsoft YaHei</vt:lpstr>
      <vt:lpstr>微軟正黑體</vt:lpstr>
      <vt:lpstr>Agency FB</vt:lpstr>
      <vt:lpstr>Arial</vt:lpstr>
      <vt:lpstr>Calibri</vt:lpstr>
      <vt:lpstr>Calibri Light</vt:lpstr>
      <vt:lpstr>Century Gothic</vt:lpstr>
      <vt:lpstr>Office Theme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优品PPT</dc:creator>
  <dc:description>http://www.ypppt.com/</dc:description>
  <cp:lastModifiedBy>育暄 王</cp:lastModifiedBy>
  <cp:revision>79</cp:revision>
  <dcterms:created xsi:type="dcterms:W3CDTF">2017-08-18T03:02:00Z</dcterms:created>
  <dcterms:modified xsi:type="dcterms:W3CDTF">2023-05-14T18:12:22Z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2052-10.1.0.6748</vt:lpwstr>
  </property>
</Properties>
</file>