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2"/>
  </p:notesMasterIdLst>
  <p:sldIdLst>
    <p:sldId id="257" r:id="rId2"/>
    <p:sldId id="259" r:id="rId3"/>
    <p:sldId id="260" r:id="rId4"/>
    <p:sldId id="258" r:id="rId5"/>
    <p:sldId id="261" r:id="rId6"/>
    <p:sldId id="263" r:id="rId7"/>
    <p:sldId id="262" r:id="rId8"/>
    <p:sldId id="264" r:id="rId9"/>
    <p:sldId id="265" r:id="rId10"/>
    <p:sldId id="266" r:id="rId11"/>
  </p:sldIdLst>
  <p:sldSz cx="12192000" cy="6858000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45200"/>
    <a:srgbClr val="FFFD78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9788"/>
    <p:restoredTop sz="94643"/>
  </p:normalViewPr>
  <p:slideViewPr>
    <p:cSldViewPr snapToGrid="0" snapToObjects="1">
      <p:cViewPr varScale="1">
        <p:scale>
          <a:sx n="64" d="100"/>
          <a:sy n="64" d="100"/>
        </p:scale>
        <p:origin x="-564" y="-7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968F103-2A7F-FD4F-A512-77342A637FDA}" type="datetimeFigureOut">
              <a:rPr kumimoji="1" lang="zh-TW" altLang="en-US" smtClean="0"/>
              <a:pPr/>
              <a:t>2022/6/13</a:t>
            </a:fld>
            <a:endParaRPr kumimoji="1" lang="zh-TW" altLang="en-US"/>
          </a:p>
        </p:txBody>
      </p:sp>
      <p:sp>
        <p:nvSpPr>
          <p:cNvPr id="4" name="投影片影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kumimoji="1" lang="zh-TW" altLang="en-US"/>
              <a:t>編輯母片文字樣式
第二層
第三層
第四層
第五層</a:t>
            </a: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0ADEBBB-B432-DC48-A99D-E4298F0D1B77}" type="slidenum">
              <a:rPr kumimoji="1" lang="zh-TW" altLang="en-US" smtClean="0"/>
              <a:pPr/>
              <a:t>‹#›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xmlns="" val="193871984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0ADEBBB-B432-DC48-A99D-E4298F0D1B77}" type="slidenum">
              <a:rPr kumimoji="1" lang="zh-TW" altLang="en-US" smtClean="0"/>
              <a:pPr/>
              <a:t>9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xmlns="" val="72430994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xmlns="" id="{8C0A7D6D-3E04-874B-B5FB-ED9A1388740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zh-TW" altLang="en-US"/>
              <a:t>按一下以編輯母片標題樣式</a:t>
            </a:r>
          </a:p>
        </p:txBody>
      </p:sp>
      <p:sp>
        <p:nvSpPr>
          <p:cNvPr id="3" name="副標題 2">
            <a:extLst>
              <a:ext uri="{FF2B5EF4-FFF2-40B4-BE49-F238E27FC236}">
                <a16:creationId xmlns:a16="http://schemas.microsoft.com/office/drawing/2014/main" xmlns="" id="{3954CC6D-D8CD-F24D-89EA-3B056D1CD50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zh-TW" altLang="en-US"/>
              <a:t>按一下以編輯母片子標題樣式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xmlns="" id="{6979704A-FEB6-C844-BF82-6354EF382D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A58FB0-C49A-D34E-9A78-A02CD02EA5DA}" type="datetimeFigureOut">
              <a:rPr kumimoji="1" lang="zh-TW" altLang="en-US" smtClean="0"/>
              <a:pPr/>
              <a:t>2022/6/13</a:t>
            </a:fld>
            <a:endParaRPr kumimoji="1"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xmlns="" id="{D8633D3E-2442-A44B-BDCF-67F674F12D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xmlns="" id="{33D0045D-894C-7749-BA02-7144CB9E80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FC5205-84EE-054D-B759-8DAD766CE505}" type="slidenum">
              <a:rPr kumimoji="1" lang="zh-TW" altLang="en-US" smtClean="0"/>
              <a:pPr/>
              <a:t>‹#›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xmlns="" val="333954336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xmlns="" id="{4A8B564E-1303-9B41-BF4D-1063BCC47D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TW" altLang="en-US"/>
              <a:t>按一下以編輯母片標題樣式</a:t>
            </a:r>
          </a:p>
        </p:txBody>
      </p:sp>
      <p:sp>
        <p:nvSpPr>
          <p:cNvPr id="3" name="直排文字版面配置區 2">
            <a:extLst>
              <a:ext uri="{FF2B5EF4-FFF2-40B4-BE49-F238E27FC236}">
                <a16:creationId xmlns:a16="http://schemas.microsoft.com/office/drawing/2014/main" xmlns="" id="{8FFD25E0-CE54-C04C-AF1B-6A2E0128B78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r>
              <a:rPr kumimoji="1" lang="zh-TW" altLang="en-US"/>
              <a:t>編輯母片文字樣式
第二層
第三層
第四層
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xmlns="" id="{7C1307F6-FB8E-D649-83B1-BBA45D141E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A58FB0-C49A-D34E-9A78-A02CD02EA5DA}" type="datetimeFigureOut">
              <a:rPr kumimoji="1" lang="zh-TW" altLang="en-US" smtClean="0"/>
              <a:pPr/>
              <a:t>2022/6/13</a:t>
            </a:fld>
            <a:endParaRPr kumimoji="1"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xmlns="" id="{B8A8027E-B490-D940-A4C2-D4CFEB7F8C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xmlns="" id="{53E2D45A-F6EB-5047-B2E7-6EEA5B0B17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FC5205-84EE-054D-B759-8DAD766CE505}" type="slidenum">
              <a:rPr kumimoji="1" lang="zh-TW" altLang="en-US" smtClean="0"/>
              <a:pPr/>
              <a:t>‹#›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xmlns="" val="14495471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>
            <a:extLst>
              <a:ext uri="{FF2B5EF4-FFF2-40B4-BE49-F238E27FC236}">
                <a16:creationId xmlns:a16="http://schemas.microsoft.com/office/drawing/2014/main" xmlns="" id="{9BD63EBC-51E2-5447-87F9-9568898DD96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zh-TW" altLang="en-US"/>
              <a:t>按一下以編輯母片標題樣式</a:t>
            </a:r>
          </a:p>
        </p:txBody>
      </p:sp>
      <p:sp>
        <p:nvSpPr>
          <p:cNvPr id="3" name="直排文字版面配置區 2">
            <a:extLst>
              <a:ext uri="{FF2B5EF4-FFF2-40B4-BE49-F238E27FC236}">
                <a16:creationId xmlns:a16="http://schemas.microsoft.com/office/drawing/2014/main" xmlns="" id="{808B0AE8-BB17-7E45-9CD5-FB96ED86C82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r>
              <a:rPr kumimoji="1" lang="zh-TW" altLang="en-US"/>
              <a:t>編輯母片文字樣式
第二層
第三層
第四層
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xmlns="" id="{A0569C6D-79BA-D945-8FBF-A50A56E35D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A58FB0-C49A-D34E-9A78-A02CD02EA5DA}" type="datetimeFigureOut">
              <a:rPr kumimoji="1" lang="zh-TW" altLang="en-US" smtClean="0"/>
              <a:pPr/>
              <a:t>2022/6/13</a:t>
            </a:fld>
            <a:endParaRPr kumimoji="1"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xmlns="" id="{8ECD4527-CD8A-1F49-A949-0612B26207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xmlns="" id="{49647C30-5B34-A54B-B71D-D6AD27EE79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FC5205-84EE-054D-B759-8DAD766CE505}" type="slidenum">
              <a:rPr kumimoji="1" lang="zh-TW" altLang="en-US" smtClean="0"/>
              <a:pPr/>
              <a:t>‹#›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xmlns="" val="40964433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xmlns="" id="{A4EBBF32-B5C9-FF4C-A0CB-805B8564DF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TW" altLang="en-US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xmlns="" id="{D522DD9E-8C32-FF48-BCA0-AE2B6B70606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kumimoji="1" lang="zh-TW" altLang="en-US"/>
              <a:t>編輯母片文字樣式
第二層
第三層
第四層
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xmlns="" id="{109E4EC5-A492-4B4F-AC5D-3B86798224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A58FB0-C49A-D34E-9A78-A02CD02EA5DA}" type="datetimeFigureOut">
              <a:rPr kumimoji="1" lang="zh-TW" altLang="en-US" smtClean="0"/>
              <a:pPr/>
              <a:t>2022/6/13</a:t>
            </a:fld>
            <a:endParaRPr kumimoji="1"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xmlns="" id="{7D9CECC1-4B0C-EB49-B27E-65BB820F85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xmlns="" id="{F13101BB-2EB6-C84F-8C05-449221C4B6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FC5205-84EE-054D-B759-8DAD766CE505}" type="slidenum">
              <a:rPr kumimoji="1" lang="zh-TW" altLang="en-US" smtClean="0"/>
              <a:pPr/>
              <a:t>‹#›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xmlns="" val="22408380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xmlns="" id="{2F08D273-6E3A-1542-9374-29C6823702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zh-TW" altLang="en-US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xmlns="" id="{EA7C66F6-34C0-224C-A2D9-4E938E8FD94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kumimoji="1" lang="zh-TW" altLang="en-US"/>
              <a:t>編輯母片文字樣式
第二層
第三層
第四層
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xmlns="" id="{E373FC98-1482-6A46-9157-0851BF4113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A58FB0-C49A-D34E-9A78-A02CD02EA5DA}" type="datetimeFigureOut">
              <a:rPr kumimoji="1" lang="zh-TW" altLang="en-US" smtClean="0"/>
              <a:pPr/>
              <a:t>2022/6/13</a:t>
            </a:fld>
            <a:endParaRPr kumimoji="1"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xmlns="" id="{3DE17D55-4878-C540-9B04-A1364AA404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xmlns="" id="{ABB9333B-4B77-C545-AEE8-B51A7F85C5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FC5205-84EE-054D-B759-8DAD766CE505}" type="slidenum">
              <a:rPr kumimoji="1" lang="zh-TW" altLang="en-US" smtClean="0"/>
              <a:pPr/>
              <a:t>‹#›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xmlns="" val="32151434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個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xmlns="" id="{394D8791-38B7-5642-AF3C-2EF055C250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TW" altLang="en-US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xmlns="" id="{A5CACD68-5619-1448-BEC5-8AE68452CF8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r>
              <a:rPr kumimoji="1" lang="zh-TW" altLang="en-US"/>
              <a:t>編輯母片文字樣式
第二層
第三層
第四層
第五層</a:t>
            </a:r>
          </a:p>
        </p:txBody>
      </p:sp>
      <p:sp>
        <p:nvSpPr>
          <p:cNvPr id="4" name="內容版面配置區 3">
            <a:extLst>
              <a:ext uri="{FF2B5EF4-FFF2-40B4-BE49-F238E27FC236}">
                <a16:creationId xmlns:a16="http://schemas.microsoft.com/office/drawing/2014/main" xmlns="" id="{447EFF61-7E07-F94C-9CAB-6FE9AC57A35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r>
              <a:rPr kumimoji="1" lang="zh-TW" altLang="en-US"/>
              <a:t>編輯母片文字樣式
第二層
第三層
第四層
第五層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xmlns="" id="{47FB6496-E490-8E41-B5CE-9A684860BE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A58FB0-C49A-D34E-9A78-A02CD02EA5DA}" type="datetimeFigureOut">
              <a:rPr kumimoji="1" lang="zh-TW" altLang="en-US" smtClean="0"/>
              <a:pPr/>
              <a:t>2022/6/13</a:t>
            </a:fld>
            <a:endParaRPr kumimoji="1" lang="zh-TW" alt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xmlns="" id="{9A0E807C-CA98-8A46-81B0-BBCF9B1C98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xmlns="" id="{6C5C4A05-179C-A94C-AC92-010FFA003E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FC5205-84EE-054D-B759-8DAD766CE505}" type="slidenum">
              <a:rPr kumimoji="1" lang="zh-TW" altLang="en-US" smtClean="0"/>
              <a:pPr/>
              <a:t>‹#›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xmlns="" val="23329863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xmlns="" id="{33D75B15-6327-A941-9282-A2176399B2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zh-TW" altLang="en-US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xmlns="" id="{153DF2FE-D2B1-EA4B-B648-4EFEB7A0504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r>
              <a:rPr kumimoji="1" lang="zh-TW" altLang="en-US"/>
              <a:t>編輯母片文字樣式
第二層
第三層
第四層
第五層</a:t>
            </a:r>
          </a:p>
        </p:txBody>
      </p:sp>
      <p:sp>
        <p:nvSpPr>
          <p:cNvPr id="4" name="內容版面配置區 3">
            <a:extLst>
              <a:ext uri="{FF2B5EF4-FFF2-40B4-BE49-F238E27FC236}">
                <a16:creationId xmlns:a16="http://schemas.microsoft.com/office/drawing/2014/main" xmlns="" id="{26011CB0-AF48-F442-8021-B9CE22AA060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r>
              <a:rPr kumimoji="1" lang="zh-TW" altLang="en-US"/>
              <a:t>編輯母片文字樣式
第二層
第三層
第四層
第五層</a:t>
            </a:r>
          </a:p>
        </p:txBody>
      </p:sp>
      <p:sp>
        <p:nvSpPr>
          <p:cNvPr id="5" name="文字版面配置區 4">
            <a:extLst>
              <a:ext uri="{FF2B5EF4-FFF2-40B4-BE49-F238E27FC236}">
                <a16:creationId xmlns:a16="http://schemas.microsoft.com/office/drawing/2014/main" xmlns="" id="{FAD97796-2F0B-514A-A471-A016CAB0A68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r>
              <a:rPr kumimoji="1" lang="zh-TW" altLang="en-US"/>
              <a:t>編輯母片文字樣式
第二層
第三層
第四層
第五層</a:t>
            </a:r>
          </a:p>
        </p:txBody>
      </p:sp>
      <p:sp>
        <p:nvSpPr>
          <p:cNvPr id="6" name="內容版面配置區 5">
            <a:extLst>
              <a:ext uri="{FF2B5EF4-FFF2-40B4-BE49-F238E27FC236}">
                <a16:creationId xmlns:a16="http://schemas.microsoft.com/office/drawing/2014/main" xmlns="" id="{9F0A3D31-E26A-6E42-A6E7-2B9C2F6AE2A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r>
              <a:rPr kumimoji="1" lang="zh-TW" altLang="en-US"/>
              <a:t>編輯母片文字樣式
第二層
第三層
第四層
第五層</a:t>
            </a:r>
          </a:p>
        </p:txBody>
      </p:sp>
      <p:sp>
        <p:nvSpPr>
          <p:cNvPr id="7" name="日期版面配置區 6">
            <a:extLst>
              <a:ext uri="{FF2B5EF4-FFF2-40B4-BE49-F238E27FC236}">
                <a16:creationId xmlns:a16="http://schemas.microsoft.com/office/drawing/2014/main" xmlns="" id="{334176B6-A1BA-204C-B456-C1A55D571F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A58FB0-C49A-D34E-9A78-A02CD02EA5DA}" type="datetimeFigureOut">
              <a:rPr kumimoji="1" lang="zh-TW" altLang="en-US" smtClean="0"/>
              <a:pPr/>
              <a:t>2022/6/13</a:t>
            </a:fld>
            <a:endParaRPr kumimoji="1" lang="zh-TW" altLang="en-US"/>
          </a:p>
        </p:txBody>
      </p:sp>
      <p:sp>
        <p:nvSpPr>
          <p:cNvPr id="8" name="頁尾版面配置區 7">
            <a:extLst>
              <a:ext uri="{FF2B5EF4-FFF2-40B4-BE49-F238E27FC236}">
                <a16:creationId xmlns:a16="http://schemas.microsoft.com/office/drawing/2014/main" xmlns="" id="{9EA8EA0D-D5ED-5D4D-97CC-143C6E8575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9" name="投影片編號版面配置區 8">
            <a:extLst>
              <a:ext uri="{FF2B5EF4-FFF2-40B4-BE49-F238E27FC236}">
                <a16:creationId xmlns:a16="http://schemas.microsoft.com/office/drawing/2014/main" xmlns="" id="{7E14CD20-362E-084C-96E6-7897FC5804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FC5205-84EE-054D-B759-8DAD766CE505}" type="slidenum">
              <a:rPr kumimoji="1" lang="zh-TW" altLang="en-US" smtClean="0"/>
              <a:pPr/>
              <a:t>‹#›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xmlns="" val="235253809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xmlns="" id="{37F1B19F-3B14-A242-839A-53C62B0635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TW" altLang="en-US"/>
              <a:t>按一下以編輯母片標題樣式</a:t>
            </a:r>
          </a:p>
        </p:txBody>
      </p:sp>
      <p:sp>
        <p:nvSpPr>
          <p:cNvPr id="3" name="日期版面配置區 2">
            <a:extLst>
              <a:ext uri="{FF2B5EF4-FFF2-40B4-BE49-F238E27FC236}">
                <a16:creationId xmlns:a16="http://schemas.microsoft.com/office/drawing/2014/main" xmlns="" id="{DC45DCDD-4764-AA4C-8A18-401CD929EE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A58FB0-C49A-D34E-9A78-A02CD02EA5DA}" type="datetimeFigureOut">
              <a:rPr kumimoji="1" lang="zh-TW" altLang="en-US" smtClean="0"/>
              <a:pPr/>
              <a:t>2022/6/13</a:t>
            </a:fld>
            <a:endParaRPr kumimoji="1" lang="zh-TW" altLang="en-US"/>
          </a:p>
        </p:txBody>
      </p:sp>
      <p:sp>
        <p:nvSpPr>
          <p:cNvPr id="4" name="頁尾版面配置區 3">
            <a:extLst>
              <a:ext uri="{FF2B5EF4-FFF2-40B4-BE49-F238E27FC236}">
                <a16:creationId xmlns:a16="http://schemas.microsoft.com/office/drawing/2014/main" xmlns="" id="{9B4590A0-CE13-2241-BC4B-B65BEF71DC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5" name="投影片編號版面配置區 4">
            <a:extLst>
              <a:ext uri="{FF2B5EF4-FFF2-40B4-BE49-F238E27FC236}">
                <a16:creationId xmlns:a16="http://schemas.microsoft.com/office/drawing/2014/main" xmlns="" id="{B8C5D8C8-3DBD-6C48-B19E-0898B4262C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FC5205-84EE-054D-B759-8DAD766CE505}" type="slidenum">
              <a:rPr kumimoji="1" lang="zh-TW" altLang="en-US" smtClean="0"/>
              <a:pPr/>
              <a:t>‹#›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xmlns="" val="23178108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>
            <a:extLst>
              <a:ext uri="{FF2B5EF4-FFF2-40B4-BE49-F238E27FC236}">
                <a16:creationId xmlns:a16="http://schemas.microsoft.com/office/drawing/2014/main" xmlns="" id="{F17A1D2F-392E-8A44-888E-D4830A1B8F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A58FB0-C49A-D34E-9A78-A02CD02EA5DA}" type="datetimeFigureOut">
              <a:rPr kumimoji="1" lang="zh-TW" altLang="en-US" smtClean="0"/>
              <a:pPr/>
              <a:t>2022/6/13</a:t>
            </a:fld>
            <a:endParaRPr kumimoji="1" lang="zh-TW" altLang="en-US"/>
          </a:p>
        </p:txBody>
      </p:sp>
      <p:sp>
        <p:nvSpPr>
          <p:cNvPr id="3" name="頁尾版面配置區 2">
            <a:extLst>
              <a:ext uri="{FF2B5EF4-FFF2-40B4-BE49-F238E27FC236}">
                <a16:creationId xmlns:a16="http://schemas.microsoft.com/office/drawing/2014/main" xmlns="" id="{D6237B40-4BF4-6143-AE6E-7CDFD5DE6B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xmlns="" id="{8A1C1D70-CC32-164E-A7A8-2F0C6B88F3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FC5205-84EE-054D-B759-8DAD766CE505}" type="slidenum">
              <a:rPr kumimoji="1" lang="zh-TW" altLang="en-US" smtClean="0"/>
              <a:pPr/>
              <a:t>‹#›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xmlns="" val="24870546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xmlns="" id="{0D1CB526-4077-4A47-BE3F-E442CD0A0F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zh-TW" altLang="en-US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xmlns="" id="{F14C2EAD-461B-8B40-B0ED-3D013254F80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r>
              <a:rPr kumimoji="1" lang="zh-TW" altLang="en-US"/>
              <a:t>編輯母片文字樣式
第二層
第三層
第四層
第五層</a:t>
            </a:r>
          </a:p>
        </p:txBody>
      </p:sp>
      <p:sp>
        <p:nvSpPr>
          <p:cNvPr id="4" name="文字版面配置區 3">
            <a:extLst>
              <a:ext uri="{FF2B5EF4-FFF2-40B4-BE49-F238E27FC236}">
                <a16:creationId xmlns:a16="http://schemas.microsoft.com/office/drawing/2014/main" xmlns="" id="{F4C676B2-ECA0-984D-A1A5-8CDFC7C0F65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kumimoji="1" lang="zh-TW" altLang="en-US"/>
              <a:t>編輯母片文字樣式
第二層
第三層
第四層
第五層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xmlns="" id="{507991FF-5400-D34A-8043-6CF281E53B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A58FB0-C49A-D34E-9A78-A02CD02EA5DA}" type="datetimeFigureOut">
              <a:rPr kumimoji="1" lang="zh-TW" altLang="en-US" smtClean="0"/>
              <a:pPr/>
              <a:t>2022/6/13</a:t>
            </a:fld>
            <a:endParaRPr kumimoji="1" lang="zh-TW" alt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xmlns="" id="{C5DF3B82-7ACD-8042-A2BC-B80E61164C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xmlns="" id="{A5F7880A-02E6-B34F-9460-8AFF74636C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FC5205-84EE-054D-B759-8DAD766CE505}" type="slidenum">
              <a:rPr kumimoji="1" lang="zh-TW" altLang="en-US" smtClean="0"/>
              <a:pPr/>
              <a:t>‹#›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xmlns="" val="34545648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xmlns="" id="{73F9F316-8B6F-5B46-AC08-A8855CD151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zh-TW" altLang="en-US"/>
              <a:t>按一下以編輯母片標題樣式</a:t>
            </a:r>
          </a:p>
        </p:txBody>
      </p:sp>
      <p:sp>
        <p:nvSpPr>
          <p:cNvPr id="3" name="圖片版面配置區 2">
            <a:extLst>
              <a:ext uri="{FF2B5EF4-FFF2-40B4-BE49-F238E27FC236}">
                <a16:creationId xmlns:a16="http://schemas.microsoft.com/office/drawing/2014/main" xmlns="" id="{ACBF54F6-D538-E148-86A5-BF263629828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zh-TW" altLang="en-US"/>
          </a:p>
        </p:txBody>
      </p:sp>
      <p:sp>
        <p:nvSpPr>
          <p:cNvPr id="4" name="文字版面配置區 3">
            <a:extLst>
              <a:ext uri="{FF2B5EF4-FFF2-40B4-BE49-F238E27FC236}">
                <a16:creationId xmlns:a16="http://schemas.microsoft.com/office/drawing/2014/main" xmlns="" id="{B99BC772-DE53-F640-A9F8-767651BEBF9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kumimoji="1" lang="zh-TW" altLang="en-US"/>
              <a:t>編輯母片文字樣式
第二層
第三層
第四層
第五層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xmlns="" id="{40B100E1-E636-754D-9F55-EBA7433AE9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A58FB0-C49A-D34E-9A78-A02CD02EA5DA}" type="datetimeFigureOut">
              <a:rPr kumimoji="1" lang="zh-TW" altLang="en-US" smtClean="0"/>
              <a:pPr/>
              <a:t>2022/6/13</a:t>
            </a:fld>
            <a:endParaRPr kumimoji="1" lang="zh-TW" alt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xmlns="" id="{99907DE7-FDE0-F74D-9595-0CD8004431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xmlns="" id="{26DA1E9F-5EBC-314C-85EF-CF23E8B159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FC5205-84EE-054D-B759-8DAD766CE505}" type="slidenum">
              <a:rPr kumimoji="1" lang="zh-TW" altLang="en-US" smtClean="0"/>
              <a:pPr/>
              <a:t>‹#›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xmlns="" val="17825261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>
            <a:extLst>
              <a:ext uri="{FF2B5EF4-FFF2-40B4-BE49-F238E27FC236}">
                <a16:creationId xmlns:a16="http://schemas.microsoft.com/office/drawing/2014/main" xmlns="" id="{F33176DE-5CA4-3D46-A0F2-7CD04937D8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zh-TW" altLang="en-US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xmlns="" id="{757CD464-08B6-384A-B207-4C755295A6F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r>
              <a:rPr kumimoji="1" lang="zh-TW" altLang="en-US"/>
              <a:t>編輯母片文字樣式
第二層
第三層
第四層
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xmlns="" id="{3018BF98-AF14-B042-92B9-8B2A799077B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6A58FB0-C49A-D34E-9A78-A02CD02EA5DA}" type="datetimeFigureOut">
              <a:rPr kumimoji="1" lang="zh-TW" altLang="en-US" smtClean="0"/>
              <a:pPr/>
              <a:t>2022/6/13</a:t>
            </a:fld>
            <a:endParaRPr kumimoji="1"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xmlns="" id="{894FB70A-C7EA-7849-BDE9-88D33F23242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xmlns="" id="{484E7A81-4DC4-EC47-B48A-3A7AB2A1EE5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EFC5205-84EE-054D-B759-8DAD766CE505}" type="slidenum">
              <a:rPr kumimoji="1" lang="zh-TW" altLang="en-US" smtClean="0"/>
              <a:pPr/>
              <a:t>‹#›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xmlns="" val="36736313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jpeg"/><Relationship Id="rId3" Type="http://schemas.openxmlformats.org/officeDocument/2006/relationships/image" Target="../media/image4.png"/><Relationship Id="rId7" Type="http://schemas.openxmlformats.org/officeDocument/2006/relationships/image" Target="../media/image9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jpeg"/><Relationship Id="rId5" Type="http://schemas.openxmlformats.org/officeDocument/2006/relationships/image" Target="../media/image7.jpeg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文字方塊 21">
            <a:extLst>
              <a:ext uri="{FF2B5EF4-FFF2-40B4-BE49-F238E27FC236}">
                <a16:creationId xmlns:a16="http://schemas.microsoft.com/office/drawing/2014/main" xmlns="" id="{E4AE1AE8-3E6A-0B4E-87CB-2038391917DB}"/>
              </a:ext>
            </a:extLst>
          </p:cNvPr>
          <p:cNvSpPr txBox="1"/>
          <p:nvPr/>
        </p:nvSpPr>
        <p:spPr>
          <a:xfrm>
            <a:off x="7255381" y="4603747"/>
            <a:ext cx="6593683" cy="17617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4460"/>
              </a:lnSpc>
            </a:pPr>
            <a:r>
              <a:rPr kumimoji="1" lang="zh-TW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實習企業：大江生醫股份有限公司</a:t>
            </a:r>
            <a:endParaRPr kumimoji="1" lang="en-US" altLang="zh-TW" sz="2400" b="1" dirty="0">
              <a:solidFill>
                <a:schemeClr val="tx1">
                  <a:lumMod val="85000"/>
                  <a:lumOff val="15000"/>
                </a:schemeClr>
              </a:solidFill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  <a:p>
            <a:pPr>
              <a:lnSpc>
                <a:spcPts val="4460"/>
              </a:lnSpc>
            </a:pPr>
            <a:r>
              <a:rPr kumimoji="1" lang="zh-CN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實習</a:t>
            </a:r>
            <a:r>
              <a:rPr kumimoji="1" lang="zh-TW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學生：鄭瑜君</a:t>
            </a:r>
            <a:endParaRPr kumimoji="1" lang="en-US" altLang="zh-TW" sz="2400" b="1" dirty="0">
              <a:solidFill>
                <a:schemeClr val="tx1">
                  <a:lumMod val="85000"/>
                  <a:lumOff val="15000"/>
                </a:schemeClr>
              </a:solidFill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  <a:p>
            <a:pPr>
              <a:lnSpc>
                <a:spcPts val="4460"/>
              </a:lnSpc>
            </a:pPr>
            <a:r>
              <a:rPr kumimoji="1" lang="zh-TW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指導老師：劉毅馨 老師</a:t>
            </a:r>
          </a:p>
        </p:txBody>
      </p:sp>
      <p:grpSp>
        <p:nvGrpSpPr>
          <p:cNvPr id="31" name="群組 30">
            <a:extLst>
              <a:ext uri="{FF2B5EF4-FFF2-40B4-BE49-F238E27FC236}">
                <a16:creationId xmlns:a16="http://schemas.microsoft.com/office/drawing/2014/main" xmlns="" id="{E3BB732A-8C6F-8143-9DB7-A2D6FE1D4637}"/>
              </a:ext>
            </a:extLst>
          </p:cNvPr>
          <p:cNvGrpSpPr/>
          <p:nvPr/>
        </p:nvGrpSpPr>
        <p:grpSpPr>
          <a:xfrm>
            <a:off x="3797035" y="534838"/>
            <a:ext cx="7697375" cy="3379222"/>
            <a:chOff x="2462152" y="741218"/>
            <a:chExt cx="8310382" cy="3624792"/>
          </a:xfrm>
        </p:grpSpPr>
        <p:pic>
          <p:nvPicPr>
            <p:cNvPr id="16" name="圖片 15">
              <a:extLst>
                <a:ext uri="{FF2B5EF4-FFF2-40B4-BE49-F238E27FC236}">
                  <a16:creationId xmlns:a16="http://schemas.microsoft.com/office/drawing/2014/main" xmlns="" id="{B82D4EE5-2A84-9941-9B22-8C5F06BF418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BEBA8EAE-BF5A-486C-A8C5-ECC9F3942E4B}">
                  <a14:imgProps xmlns:a14="http://schemas.microsoft.com/office/drawing/2010/main" xmlns="">
                    <a14:imgLayer>
                      <a14:imgEffect>
                        <a14:sharpenSoften amount="-10000"/>
                      </a14:imgEffect>
                      <a14:imgEffect>
                        <a14:colorTemperature colorTemp="6493"/>
                      </a14:imgEffect>
                      <a14:imgEffect>
                        <a14:saturation sat="84000"/>
                      </a14:imgEffect>
                      <a14:imgEffect>
                        <a14:brightnessContrast bright="4000" contrast="2000"/>
                      </a14:imgEffect>
                    </a14:imgLayer>
                  </a14:imgProps>
                </a:ext>
              </a:extLst>
            </a:blip>
            <a:srcRect l="10677" t="12878" r="12389" b="11757"/>
            <a:stretch/>
          </p:blipFill>
          <p:spPr>
            <a:xfrm>
              <a:off x="6950151" y="1061773"/>
              <a:ext cx="3822383" cy="2808350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  <p:pic>
          <p:nvPicPr>
            <p:cNvPr id="18" name="圖片 17">
              <a:extLst>
                <a:ext uri="{FF2B5EF4-FFF2-40B4-BE49-F238E27FC236}">
                  <a16:creationId xmlns:a16="http://schemas.microsoft.com/office/drawing/2014/main" xmlns="" id="{0D5F88BD-A202-674D-B668-20DFE6C3EC6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BEBA8EAE-BF5A-486C-A8C5-ECC9F3942E4B}">
                  <a14:imgProps xmlns:a14="http://schemas.microsoft.com/office/drawing/2010/main" xmlns="">
                    <a14:imgLayer>
                      <a14:imgEffect>
                        <a14:sharpenSoften amount="20000"/>
                      </a14:imgEffect>
                    </a14:imgLayer>
                  </a14:imgProps>
                </a:ext>
              </a:extLst>
            </a:blip>
            <a:srcRect r="70671"/>
            <a:stretch/>
          </p:blipFill>
          <p:spPr>
            <a:xfrm>
              <a:off x="2462152" y="741218"/>
              <a:ext cx="2953053" cy="3624792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  <p:pic>
          <p:nvPicPr>
            <p:cNvPr id="30" name="圖片 29">
              <a:extLst>
                <a:ext uri="{FF2B5EF4-FFF2-40B4-BE49-F238E27FC236}">
                  <a16:creationId xmlns:a16="http://schemas.microsoft.com/office/drawing/2014/main" xmlns="" id="{49390B14-8CF2-ED4D-A8ED-D0841AB8A36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358428" y="1769119"/>
              <a:ext cx="1072044" cy="1393657"/>
            </a:xfrm>
            <a:prstGeom prst="rect">
              <a:avLst/>
            </a:prstGeom>
          </p:spPr>
        </p:pic>
      </p:grpSp>
      <p:sp>
        <p:nvSpPr>
          <p:cNvPr id="9" name="直角三角形 8">
            <a:extLst>
              <a:ext uri="{FF2B5EF4-FFF2-40B4-BE49-F238E27FC236}">
                <a16:creationId xmlns:a16="http://schemas.microsoft.com/office/drawing/2014/main" xmlns="" id="{F7130F88-4955-A745-9D0A-DF0121899267}"/>
              </a:ext>
            </a:extLst>
          </p:cNvPr>
          <p:cNvSpPr/>
          <p:nvPr/>
        </p:nvSpPr>
        <p:spPr>
          <a:xfrm>
            <a:off x="-145544" y="-123290"/>
            <a:ext cx="7400925" cy="6981290"/>
          </a:xfrm>
          <a:prstGeom prst="rtTriangle">
            <a:avLst/>
          </a:prstGeom>
          <a:solidFill>
            <a:srgbClr val="945200">
              <a:alpha val="60000"/>
            </a:srgbClr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TW" altLang="en-US"/>
          </a:p>
        </p:txBody>
      </p:sp>
      <p:sp>
        <p:nvSpPr>
          <p:cNvPr id="10" name="Title 5">
            <a:extLst>
              <a:ext uri="{FF2B5EF4-FFF2-40B4-BE49-F238E27FC236}">
                <a16:creationId xmlns:a16="http://schemas.microsoft.com/office/drawing/2014/main" xmlns="" id="{EFE45DA5-5F15-3A4B-B301-ABBD095EC0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0032" y="2840485"/>
            <a:ext cx="5334063" cy="3018343"/>
          </a:xfrm>
        </p:spPr>
        <p:txBody>
          <a:bodyPr>
            <a:normAutofit/>
          </a:bodyPr>
          <a:lstStyle/>
          <a:p>
            <a:r>
              <a:rPr kumimoji="1" lang="zh-CN" altLang="en-US" sz="5400" b="1" dirty="0">
                <a:ln w="0"/>
                <a:solidFill>
                  <a:schemeClr val="bg1"/>
                </a:solidFill>
                <a:effectLst>
                  <a:reflection blurRad="6350" stA="53000" endA="300" endPos="35500" dir="5400000" sy="-90000" algn="bl" rotWithShape="0"/>
                </a:effectLst>
                <a:latin typeface="Microsoft JhengHei" panose="020B0604030504040204" pitchFamily="34" charset="-120"/>
                <a:ea typeface="Microsoft JhengHei" panose="020B0604030504040204" pitchFamily="34" charset="-120"/>
              </a:rPr>
              <a:t>實習分享</a:t>
            </a:r>
            <a:endParaRPr kumimoji="1" lang="ja-JP" altLang="en-US" sz="5400" b="1" dirty="0">
              <a:ln w="0"/>
              <a:solidFill>
                <a:schemeClr val="bg1"/>
              </a:solidFill>
              <a:effectLst>
                <a:reflection blurRad="6350" stA="53000" endA="300" endPos="35500" dir="5400000" sy="-90000" algn="bl" rotWithShape="0"/>
              </a:effectLst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824989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圖片 6">
            <a:extLst>
              <a:ext uri="{FF2B5EF4-FFF2-40B4-BE49-F238E27FC236}">
                <a16:creationId xmlns:a16="http://schemas.microsoft.com/office/drawing/2014/main" xmlns="" id="{6FBA8629-A5E4-4248-9757-460AF952003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 xmlns="">
                  <a14:imgLayer>
                    <a14:imgEffect>
                      <a14:brightnessContrast bright="20000"/>
                    </a14:imgEffect>
                  </a14:imgLayer>
                </a14:imgProps>
              </a:ext>
            </a:extLst>
          </a:blip>
          <a:srcRect l="11944" t="8958" r="4656"/>
          <a:stretch/>
        </p:blipFill>
        <p:spPr>
          <a:xfrm>
            <a:off x="470693" y="804100"/>
            <a:ext cx="6415087" cy="524980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3" name="內容版面配置區 2">
            <a:extLst>
              <a:ext uri="{FF2B5EF4-FFF2-40B4-BE49-F238E27FC236}">
                <a16:creationId xmlns:a16="http://schemas.microsoft.com/office/drawing/2014/main" xmlns="" id="{5050A028-BD03-9148-A57F-757DECEBB31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200105" y="3205402"/>
            <a:ext cx="5476876" cy="101441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kumimoji="1" lang="en-US" altLang="zh-TW" sz="4000" b="1" dirty="0">
                <a:solidFill>
                  <a:srgbClr val="945200"/>
                </a:solidFill>
                <a:latin typeface="Times New Roman" panose="02020603050405020304" pitchFamily="18" charset="0"/>
                <a:ea typeface="Microsoft JhengHei" panose="020B0604030504040204" pitchFamily="34" charset="-120"/>
                <a:cs typeface="Times New Roman" panose="02020603050405020304" pitchFamily="18" charset="0"/>
              </a:rPr>
              <a:t>Thanks for listening</a:t>
            </a:r>
            <a:endParaRPr kumimoji="1" lang="zh-TW" altLang="en-US" sz="4000" b="1" dirty="0">
              <a:solidFill>
                <a:srgbClr val="945200"/>
              </a:solidFill>
              <a:latin typeface="Times New Roman" panose="02020603050405020304" pitchFamily="18" charset="0"/>
              <a:ea typeface="Microsoft JhengHei" panose="020B0604030504040204" pitchFamily="34" charset="-120"/>
              <a:cs typeface="Times New Roman" panose="02020603050405020304" pitchFamily="18" charset="0"/>
            </a:endParaRPr>
          </a:p>
        </p:txBody>
      </p:sp>
      <p:sp>
        <p:nvSpPr>
          <p:cNvPr id="14" name="矩形 13">
            <a:extLst>
              <a:ext uri="{FF2B5EF4-FFF2-40B4-BE49-F238E27FC236}">
                <a16:creationId xmlns:a16="http://schemas.microsoft.com/office/drawing/2014/main" xmlns="" id="{770E4205-29BC-8241-8B20-E759B2C4D1C9}"/>
              </a:ext>
            </a:extLst>
          </p:cNvPr>
          <p:cNvSpPr/>
          <p:nvPr/>
        </p:nvSpPr>
        <p:spPr>
          <a:xfrm>
            <a:off x="1" y="1"/>
            <a:ext cx="12192000" cy="297074"/>
          </a:xfrm>
          <a:prstGeom prst="rect">
            <a:avLst/>
          </a:prstGeom>
          <a:solidFill>
            <a:srgbClr val="945200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TW" altLang="en-US"/>
          </a:p>
        </p:txBody>
      </p:sp>
      <p:sp>
        <p:nvSpPr>
          <p:cNvPr id="15" name="矩形 14">
            <a:extLst>
              <a:ext uri="{FF2B5EF4-FFF2-40B4-BE49-F238E27FC236}">
                <a16:creationId xmlns:a16="http://schemas.microsoft.com/office/drawing/2014/main" xmlns="" id="{02B49298-7FF1-2B4A-8681-EC54401146D5}"/>
              </a:ext>
            </a:extLst>
          </p:cNvPr>
          <p:cNvSpPr/>
          <p:nvPr/>
        </p:nvSpPr>
        <p:spPr>
          <a:xfrm>
            <a:off x="1" y="6560926"/>
            <a:ext cx="12192000" cy="297074"/>
          </a:xfrm>
          <a:prstGeom prst="rect">
            <a:avLst/>
          </a:prstGeom>
          <a:solidFill>
            <a:srgbClr val="945200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xmlns="" val="10589917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10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xmlns="" id="{AC4C3424-696E-D54C-B922-99E3D009746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062788" y="1491743"/>
            <a:ext cx="5600699" cy="5148263"/>
          </a:xfrm>
        </p:spPr>
        <p:txBody>
          <a:bodyPr>
            <a:normAutofit/>
          </a:bodyPr>
          <a:lstStyle/>
          <a:p>
            <a:r>
              <a:rPr kumimoji="1" lang="en-US" altLang="zh-CN" sz="4000" dirty="0">
                <a:latin typeface="Kaiti SC" panose="02010600040101010101" pitchFamily="2" charset="-122"/>
                <a:ea typeface="Kaiti SC" panose="02010600040101010101" pitchFamily="2" charset="-122"/>
              </a:rPr>
              <a:t> </a:t>
            </a:r>
            <a:r>
              <a:rPr kumimoji="1" lang="zh-TW" altLang="en-US" sz="4000" dirty="0" smtClean="0">
                <a:latin typeface="Kaiti SC" panose="02010600040101010101" pitchFamily="2" charset="-122"/>
                <a:ea typeface="Kaiti SC" panose="02010600040101010101" pitchFamily="2" charset="-122"/>
              </a:rPr>
              <a:t> </a:t>
            </a:r>
            <a:r>
              <a:rPr kumimoji="1" lang="zh-CN" altLang="en-US" sz="4000" dirty="0" smtClean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公司</a:t>
            </a:r>
            <a:r>
              <a:rPr kumimoji="1" lang="zh-CN" altLang="en-US" sz="4000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簡介</a:t>
            </a:r>
            <a:endParaRPr kumimoji="1" lang="en-US" altLang="zh-CN" sz="4000" dirty="0"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  <a:p>
            <a:pPr marL="0" indent="0">
              <a:buNone/>
            </a:pPr>
            <a:endParaRPr kumimoji="1" lang="en-US" altLang="zh-TW" sz="4000" dirty="0"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  <a:p>
            <a:r>
              <a:rPr kumimoji="1" lang="zh-TW" altLang="en-US" sz="4000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 </a:t>
            </a:r>
            <a:r>
              <a:rPr kumimoji="1" lang="en-US" altLang="zh-TW" sz="4000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  </a:t>
            </a:r>
            <a:r>
              <a:rPr kumimoji="1" lang="zh-CN" altLang="en-US" sz="4000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工作內容</a:t>
            </a:r>
            <a:endParaRPr kumimoji="1" lang="en-US" altLang="zh-CN" sz="4000" dirty="0"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  <a:p>
            <a:pPr marL="0" indent="0">
              <a:buNone/>
            </a:pPr>
            <a:endParaRPr kumimoji="1" lang="en-US" altLang="zh-TW" sz="4000" dirty="0"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  <a:p>
            <a:r>
              <a:rPr kumimoji="1" lang="zh-TW" altLang="en-US" sz="4000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 </a:t>
            </a:r>
            <a:r>
              <a:rPr kumimoji="1" lang="en-US" altLang="zh-TW" sz="4000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  </a:t>
            </a:r>
            <a:r>
              <a:rPr kumimoji="1" lang="zh-CN" altLang="en-US" sz="4000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心得分享</a:t>
            </a:r>
            <a:endParaRPr kumimoji="1" lang="en-US" altLang="zh-TW" sz="4000" dirty="0"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</p:txBody>
      </p:sp>
      <p:sp>
        <p:nvSpPr>
          <p:cNvPr id="4" name="直角三角形 3">
            <a:extLst>
              <a:ext uri="{FF2B5EF4-FFF2-40B4-BE49-F238E27FC236}">
                <a16:creationId xmlns:a16="http://schemas.microsoft.com/office/drawing/2014/main" xmlns="" id="{05EBF146-5B0B-A540-861A-B2585DE8C37A}"/>
              </a:ext>
            </a:extLst>
          </p:cNvPr>
          <p:cNvSpPr/>
          <p:nvPr/>
        </p:nvSpPr>
        <p:spPr>
          <a:xfrm>
            <a:off x="-138114" y="-129210"/>
            <a:ext cx="7400925" cy="6987209"/>
          </a:xfrm>
          <a:prstGeom prst="rtTriangle">
            <a:avLst/>
          </a:prstGeom>
          <a:solidFill>
            <a:srgbClr val="945200">
              <a:alpha val="60000"/>
            </a:srgbClr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TW" altLang="en-US"/>
          </a:p>
        </p:txBody>
      </p:sp>
      <p:sp>
        <p:nvSpPr>
          <p:cNvPr id="5" name="Title 5">
            <a:extLst>
              <a:ext uri="{FF2B5EF4-FFF2-40B4-BE49-F238E27FC236}">
                <a16:creationId xmlns:a16="http://schemas.microsoft.com/office/drawing/2014/main" xmlns="" id="{F5C314DC-BC3E-D94A-856C-E9C7F267B9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0032" y="2840485"/>
            <a:ext cx="5334063" cy="3018343"/>
          </a:xfrm>
        </p:spPr>
        <p:txBody>
          <a:bodyPr>
            <a:normAutofit/>
          </a:bodyPr>
          <a:lstStyle/>
          <a:p>
            <a:r>
              <a:rPr kumimoji="1" lang="en-US" altLang="ja-JP" sz="7200" b="1" dirty="0">
                <a:ln w="0"/>
                <a:solidFill>
                  <a:schemeClr val="bg1"/>
                </a:solidFill>
                <a:effectLst>
                  <a:reflection blurRad="6350" stA="53000" endA="300" endPos="35500" dir="5400000" sy="-90000" algn="bl" rotWithShape="0"/>
                </a:effectLst>
              </a:rPr>
              <a:t>Contents</a:t>
            </a:r>
            <a:endParaRPr kumimoji="1" lang="ja-JP" altLang="en-US" sz="7200" b="1" dirty="0">
              <a:ln w="0"/>
              <a:solidFill>
                <a:schemeClr val="bg1"/>
              </a:solidFill>
              <a:effectLst>
                <a:reflection blurRad="6350" stA="53000" endA="300" endPos="35500" dir="5400000" sy="-90000" algn="bl" rotWithShape="0"/>
              </a:effectLst>
            </a:endParaRPr>
          </a:p>
        </p:txBody>
      </p:sp>
      <p:grpSp>
        <p:nvGrpSpPr>
          <p:cNvPr id="13" name="群組 12">
            <a:extLst>
              <a:ext uri="{FF2B5EF4-FFF2-40B4-BE49-F238E27FC236}">
                <a16:creationId xmlns:a16="http://schemas.microsoft.com/office/drawing/2014/main" xmlns="" id="{1EF71EBB-1A08-7848-935F-30D02BB11948}"/>
              </a:ext>
            </a:extLst>
          </p:cNvPr>
          <p:cNvGrpSpPr/>
          <p:nvPr/>
        </p:nvGrpSpPr>
        <p:grpSpPr>
          <a:xfrm>
            <a:off x="6967329" y="1500312"/>
            <a:ext cx="609376" cy="3397170"/>
            <a:chOff x="6967329" y="1500312"/>
            <a:chExt cx="609376" cy="3397170"/>
          </a:xfrm>
        </p:grpSpPr>
        <p:pic>
          <p:nvPicPr>
            <p:cNvPr id="7" name="圖片 6">
              <a:extLst>
                <a:ext uri="{FF2B5EF4-FFF2-40B4-BE49-F238E27FC236}">
                  <a16:creationId xmlns:a16="http://schemas.microsoft.com/office/drawing/2014/main" xmlns="" id="{66E9F768-F020-1D42-926A-DE3D51815C1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r="70178" b="1946"/>
            <a:stretch/>
          </p:blipFill>
          <p:spPr>
            <a:xfrm>
              <a:off x="6967330" y="1500312"/>
              <a:ext cx="590965" cy="719829"/>
            </a:xfrm>
            <a:prstGeom prst="rect">
              <a:avLst/>
            </a:prstGeom>
          </p:spPr>
        </p:pic>
        <p:pic>
          <p:nvPicPr>
            <p:cNvPr id="8" name="圖片 7">
              <a:extLst>
                <a:ext uri="{FF2B5EF4-FFF2-40B4-BE49-F238E27FC236}">
                  <a16:creationId xmlns:a16="http://schemas.microsoft.com/office/drawing/2014/main" xmlns="" id="{EC06931E-BEA4-694E-A4F8-40D1B8784F9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r="70178" b="1946"/>
            <a:stretch/>
          </p:blipFill>
          <p:spPr>
            <a:xfrm>
              <a:off x="6967329" y="2840485"/>
              <a:ext cx="590965" cy="719829"/>
            </a:xfrm>
            <a:prstGeom prst="rect">
              <a:avLst/>
            </a:prstGeom>
          </p:spPr>
        </p:pic>
        <p:pic>
          <p:nvPicPr>
            <p:cNvPr id="9" name="圖片 8">
              <a:extLst>
                <a:ext uri="{FF2B5EF4-FFF2-40B4-BE49-F238E27FC236}">
                  <a16:creationId xmlns:a16="http://schemas.microsoft.com/office/drawing/2014/main" xmlns="" id="{624091AE-287B-E444-AA16-8A5904AB5B9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r="70178" b="1946"/>
            <a:stretch/>
          </p:blipFill>
          <p:spPr>
            <a:xfrm>
              <a:off x="6985740" y="4177653"/>
              <a:ext cx="590965" cy="719829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xmlns="" val="28658640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圓角矩形 3">
            <a:extLst>
              <a:ext uri="{FF2B5EF4-FFF2-40B4-BE49-F238E27FC236}">
                <a16:creationId xmlns:a16="http://schemas.microsoft.com/office/drawing/2014/main" xmlns="" id="{8D1793AF-007F-3649-B974-3E98968A5E28}"/>
              </a:ext>
            </a:extLst>
          </p:cNvPr>
          <p:cNvSpPr/>
          <p:nvPr/>
        </p:nvSpPr>
        <p:spPr>
          <a:xfrm>
            <a:off x="2281237" y="1313657"/>
            <a:ext cx="8086725" cy="4195762"/>
          </a:xfrm>
          <a:prstGeom prst="roundRect">
            <a:avLst/>
          </a:prstGeom>
          <a:solidFill>
            <a:srgbClr val="945200">
              <a:alpha val="60392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TW" altLang="en-US"/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xmlns="" id="{A53F12FE-F7E4-974C-B97A-A71B9B3566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95823" y="3043238"/>
            <a:ext cx="3257551" cy="101441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kumimoji="1" lang="zh-TW" altLang="en-US" sz="5400" b="1" dirty="0">
                <a:solidFill>
                  <a:schemeClr val="bg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公司簡介</a:t>
            </a:r>
          </a:p>
        </p:txBody>
      </p:sp>
      <p:pic>
        <p:nvPicPr>
          <p:cNvPr id="5" name="圖片 4">
            <a:extLst>
              <a:ext uri="{FF2B5EF4-FFF2-40B4-BE49-F238E27FC236}">
                <a16:creationId xmlns:a16="http://schemas.microsoft.com/office/drawing/2014/main" xmlns="" id="{FDC1FBFB-6559-8049-A6F1-99E88EBDAEB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714" t="9999" r="73317" b="9506"/>
          <a:stretch/>
        </p:blipFill>
        <p:spPr>
          <a:xfrm>
            <a:off x="11039184" y="5307968"/>
            <a:ext cx="1021507" cy="1182340"/>
          </a:xfrm>
          <a:prstGeom prst="rect">
            <a:avLst/>
          </a:prstGeom>
        </p:spPr>
      </p:pic>
      <p:pic>
        <p:nvPicPr>
          <p:cNvPr id="7" name="圖片 6">
            <a:extLst>
              <a:ext uri="{FF2B5EF4-FFF2-40B4-BE49-F238E27FC236}">
                <a16:creationId xmlns:a16="http://schemas.microsoft.com/office/drawing/2014/main" xmlns="" id="{A05CC9B8-A261-DD4D-A034-408ED63E93E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714" t="9999" r="73317" b="9506"/>
          <a:stretch/>
        </p:blipFill>
        <p:spPr>
          <a:xfrm>
            <a:off x="305869" y="5312492"/>
            <a:ext cx="1021507" cy="11823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1275802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文字方塊 12">
            <a:extLst>
              <a:ext uri="{FF2B5EF4-FFF2-40B4-BE49-F238E27FC236}">
                <a16:creationId xmlns:a16="http://schemas.microsoft.com/office/drawing/2014/main" xmlns="" id="{D6F95CE5-5B5C-F745-8D30-6F11BC1354B5}"/>
              </a:ext>
            </a:extLst>
          </p:cNvPr>
          <p:cNvSpPr txBox="1"/>
          <p:nvPr/>
        </p:nvSpPr>
        <p:spPr>
          <a:xfrm>
            <a:off x="3719513" y="1301285"/>
            <a:ext cx="8472487" cy="49244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zh-TW" altLang="en-US" sz="2400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                         </a:t>
            </a:r>
            <a:r>
              <a:rPr kumimoji="1" lang="zh-CN" altLang="en-US" sz="3200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大江生醫股份有限公司</a:t>
            </a:r>
            <a:endParaRPr kumimoji="1" lang="en-US" altLang="zh-CN" sz="3200" dirty="0"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  <a:p>
            <a:endParaRPr kumimoji="1" lang="en-US" altLang="zh-TW" sz="2400" dirty="0">
              <a:latin typeface="+mj-lt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kumimoji="1" lang="zh-TW" altLang="en-US" sz="2400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成立於</a:t>
            </a:r>
            <a:r>
              <a:rPr lang="en-US" altLang="zh-TW" sz="2400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1980</a:t>
            </a:r>
            <a:r>
              <a:rPr lang="zh-TW" altLang="en-US" sz="2400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年，</a:t>
            </a:r>
            <a:r>
              <a:rPr lang="en-US" altLang="zh-TW" sz="2400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2011</a:t>
            </a:r>
            <a:r>
              <a:rPr lang="zh-TW" altLang="en-US" sz="2400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年由</a:t>
            </a:r>
            <a:r>
              <a:rPr lang="en" altLang="zh-TW" sz="2400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ODM</a:t>
            </a:r>
            <a:r>
              <a:rPr lang="zh-TW" altLang="en-US" sz="2400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轉型為</a:t>
            </a:r>
            <a:r>
              <a:rPr lang="en" altLang="zh-TW" sz="2400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CDMO(</a:t>
            </a:r>
            <a:r>
              <a:rPr lang="zh-TW" altLang="en-US" sz="2400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委託研究開發暨生產服務</a:t>
            </a:r>
            <a:r>
              <a:rPr lang="en-US" altLang="zh-TW" sz="2400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)</a:t>
            </a:r>
            <a:r>
              <a:rPr lang="zh-TW" altLang="en-US" sz="2400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，並於</a:t>
            </a:r>
            <a:r>
              <a:rPr lang="en-US" altLang="zh-TW" sz="2400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2013 </a:t>
            </a:r>
            <a:r>
              <a:rPr lang="zh-TW" altLang="en-US" sz="2400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年上櫃掛牌。</a:t>
            </a:r>
            <a:endParaRPr lang="en-US" altLang="zh-TW" sz="2400" dirty="0"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  <a:p>
            <a:endParaRPr kumimoji="1" lang="en-US" altLang="zh-TW" sz="2400" dirty="0"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zh-TW" altLang="en-US" sz="2400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主要商品業務</a:t>
            </a:r>
            <a:r>
              <a:rPr lang="en-US" altLang="zh-TW" sz="2400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  (</a:t>
            </a:r>
            <a:r>
              <a:rPr lang="en" altLang="zh-TW" sz="2400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CDMO </a:t>
            </a:r>
            <a:r>
              <a:rPr lang="zh-TW" altLang="en-US" sz="2400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專業</a:t>
            </a:r>
            <a:r>
              <a:rPr lang="zh-TW" altLang="en-US" sz="2400" dirty="0">
                <a:solidFill>
                  <a:srgbClr val="FF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代工</a:t>
            </a:r>
            <a:r>
              <a:rPr lang="zh-TW" altLang="en-US" sz="2400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服務</a:t>
            </a:r>
            <a:r>
              <a:rPr lang="en-US" altLang="zh-TW" sz="2400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)</a:t>
            </a:r>
            <a:endParaRPr lang="zh-TW" altLang="en-US" sz="2400" dirty="0"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zh-TW" altLang="en-US" sz="2400" dirty="0"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  <a:p>
            <a:r>
              <a:rPr lang="zh-TW" altLang="en-US" sz="2400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    </a:t>
            </a:r>
            <a:r>
              <a:rPr lang="zh-TW" altLang="en-US" sz="2400" dirty="0">
                <a:solidFill>
                  <a:srgbClr val="FF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保健機能</a:t>
            </a:r>
            <a:r>
              <a:rPr lang="zh-TW" altLang="en-US" sz="2400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性飲品、果凍、粉劑、錠劑、膠囊 </a:t>
            </a:r>
            <a:endParaRPr lang="en-US" altLang="zh-TW" sz="2400" dirty="0"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  <a:p>
            <a:r>
              <a:rPr lang="zh-TW" altLang="en-US" sz="2400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    </a:t>
            </a:r>
            <a:r>
              <a:rPr lang="zh-TW" altLang="en-US" sz="2400" dirty="0">
                <a:solidFill>
                  <a:srgbClr val="FF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保養品</a:t>
            </a:r>
            <a:r>
              <a:rPr lang="zh-TW" altLang="en-US" sz="2400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 （生物纖維面膜、高效精華）</a:t>
            </a:r>
            <a:endParaRPr lang="en-US" altLang="zh-TW" sz="2400" dirty="0"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  <a:p>
            <a:r>
              <a:rPr kumimoji="1" lang="en-US" altLang="zh-TW" sz="2400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    </a:t>
            </a:r>
            <a:r>
              <a:rPr kumimoji="1" lang="zh-CN" altLang="en-US" sz="2400" dirty="0">
                <a:solidFill>
                  <a:srgbClr val="FF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專業醫材</a:t>
            </a:r>
            <a:r>
              <a:rPr kumimoji="1" lang="zh-CN" altLang="en-US" sz="2400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、</a:t>
            </a:r>
            <a:r>
              <a:rPr kumimoji="1" lang="zh-CN" altLang="en-US" sz="2400" dirty="0">
                <a:solidFill>
                  <a:srgbClr val="FF0000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機能食品</a:t>
            </a:r>
            <a:r>
              <a:rPr kumimoji="1" lang="zh-CN" altLang="en-US" sz="2400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等</a:t>
            </a:r>
            <a:endParaRPr kumimoji="1" lang="en-US" altLang="zh-CN" sz="2400" dirty="0"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  <a:p>
            <a:endParaRPr kumimoji="1" lang="en-US" altLang="zh-TW" sz="2400" dirty="0"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zh-CN" altLang="en-US" sz="2400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全球據點：台灣、上海、美國、印尼、日本、荷蘭等</a:t>
            </a:r>
            <a:r>
              <a:rPr lang="en-US" altLang="zh-CN" sz="2400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..</a:t>
            </a:r>
            <a:endParaRPr lang="en-US" altLang="zh-TW" sz="2400" dirty="0"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  <a:p>
            <a:endParaRPr kumimoji="1" lang="zh-TW" altLang="en-US" dirty="0"/>
          </a:p>
        </p:txBody>
      </p:sp>
      <p:pic>
        <p:nvPicPr>
          <p:cNvPr id="16" name="圖片 15">
            <a:extLst>
              <a:ext uri="{FF2B5EF4-FFF2-40B4-BE49-F238E27FC236}">
                <a16:creationId xmlns:a16="http://schemas.microsoft.com/office/drawing/2014/main" xmlns="" id="{FE1AB507-D497-E24F-94E1-56D651C32A7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714" t="9999" r="73317" b="9506"/>
          <a:stretch/>
        </p:blipFill>
        <p:spPr>
          <a:xfrm>
            <a:off x="539304" y="1920187"/>
            <a:ext cx="2500314" cy="2986088"/>
          </a:xfrm>
          <a:prstGeom prst="rect">
            <a:avLst/>
          </a:prstGeom>
        </p:spPr>
      </p:pic>
      <p:sp>
        <p:nvSpPr>
          <p:cNvPr id="17" name="矩形 16">
            <a:extLst>
              <a:ext uri="{FF2B5EF4-FFF2-40B4-BE49-F238E27FC236}">
                <a16:creationId xmlns:a16="http://schemas.microsoft.com/office/drawing/2014/main" xmlns="" id="{7266A1D1-0590-D641-A1E5-17510908A8F8}"/>
              </a:ext>
            </a:extLst>
          </p:cNvPr>
          <p:cNvSpPr/>
          <p:nvPr/>
        </p:nvSpPr>
        <p:spPr>
          <a:xfrm>
            <a:off x="1" y="1"/>
            <a:ext cx="12192000" cy="297074"/>
          </a:xfrm>
          <a:prstGeom prst="rect">
            <a:avLst/>
          </a:prstGeom>
          <a:solidFill>
            <a:srgbClr val="945200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TW" altLang="en-US"/>
          </a:p>
        </p:txBody>
      </p:sp>
      <p:sp>
        <p:nvSpPr>
          <p:cNvPr id="18" name="矩形 17">
            <a:extLst>
              <a:ext uri="{FF2B5EF4-FFF2-40B4-BE49-F238E27FC236}">
                <a16:creationId xmlns:a16="http://schemas.microsoft.com/office/drawing/2014/main" xmlns="" id="{1A4B81BF-39F6-4147-BB47-A8CA1456044F}"/>
              </a:ext>
            </a:extLst>
          </p:cNvPr>
          <p:cNvSpPr/>
          <p:nvPr/>
        </p:nvSpPr>
        <p:spPr>
          <a:xfrm>
            <a:off x="-1" y="6529388"/>
            <a:ext cx="12315825" cy="328609"/>
          </a:xfrm>
          <a:prstGeom prst="rect">
            <a:avLst/>
          </a:prstGeom>
          <a:solidFill>
            <a:srgbClr val="945200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xmlns="" val="17492907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內容版面配置區 7">
            <a:extLst>
              <a:ext uri="{FF2B5EF4-FFF2-40B4-BE49-F238E27FC236}">
                <a16:creationId xmlns:a16="http://schemas.microsoft.com/office/drawing/2014/main" xmlns="" id="{3552FDB1-5C11-C44E-BA5A-E78A97D304E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668757" y="724167"/>
            <a:ext cx="2183527" cy="2183527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4" name="矩形 3">
            <a:extLst>
              <a:ext uri="{FF2B5EF4-FFF2-40B4-BE49-F238E27FC236}">
                <a16:creationId xmlns:a16="http://schemas.microsoft.com/office/drawing/2014/main" xmlns="" id="{FFA06B83-721A-AC40-8E73-97B1DBF23A8E}"/>
              </a:ext>
            </a:extLst>
          </p:cNvPr>
          <p:cNvSpPr/>
          <p:nvPr/>
        </p:nvSpPr>
        <p:spPr>
          <a:xfrm>
            <a:off x="1" y="1"/>
            <a:ext cx="12192000" cy="297074"/>
          </a:xfrm>
          <a:prstGeom prst="rect">
            <a:avLst/>
          </a:prstGeom>
          <a:solidFill>
            <a:srgbClr val="945200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TW" altLang="en-US"/>
          </a:p>
        </p:txBody>
      </p:sp>
      <p:sp>
        <p:nvSpPr>
          <p:cNvPr id="5" name="矩形 4">
            <a:extLst>
              <a:ext uri="{FF2B5EF4-FFF2-40B4-BE49-F238E27FC236}">
                <a16:creationId xmlns:a16="http://schemas.microsoft.com/office/drawing/2014/main" xmlns="" id="{1EBEDA9C-222C-2543-AECD-30492B287544}"/>
              </a:ext>
            </a:extLst>
          </p:cNvPr>
          <p:cNvSpPr/>
          <p:nvPr/>
        </p:nvSpPr>
        <p:spPr>
          <a:xfrm>
            <a:off x="1" y="6560926"/>
            <a:ext cx="12192000" cy="297074"/>
          </a:xfrm>
          <a:prstGeom prst="rect">
            <a:avLst/>
          </a:prstGeom>
          <a:solidFill>
            <a:srgbClr val="945200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TW" altLang="en-US"/>
          </a:p>
        </p:txBody>
      </p:sp>
      <p:pic>
        <p:nvPicPr>
          <p:cNvPr id="6" name="圖片 5">
            <a:extLst>
              <a:ext uri="{FF2B5EF4-FFF2-40B4-BE49-F238E27FC236}">
                <a16:creationId xmlns:a16="http://schemas.microsoft.com/office/drawing/2014/main" xmlns="" id="{5535B35B-BF33-474E-853E-4031E57A819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714" t="9999" r="73317" b="9506"/>
          <a:stretch/>
        </p:blipFill>
        <p:spPr>
          <a:xfrm>
            <a:off x="487487" y="1797286"/>
            <a:ext cx="2556206" cy="2958672"/>
          </a:xfrm>
          <a:prstGeom prst="rect">
            <a:avLst/>
          </a:prstGeom>
        </p:spPr>
      </p:pic>
      <p:sp>
        <p:nvSpPr>
          <p:cNvPr id="13" name="矩形 12">
            <a:extLst>
              <a:ext uri="{FF2B5EF4-FFF2-40B4-BE49-F238E27FC236}">
                <a16:creationId xmlns:a16="http://schemas.microsoft.com/office/drawing/2014/main" xmlns="" id="{1D89AE41-D82E-3D41-8F5B-99BE8E289C93}"/>
              </a:ext>
            </a:extLst>
          </p:cNvPr>
          <p:cNvSpPr/>
          <p:nvPr/>
        </p:nvSpPr>
        <p:spPr>
          <a:xfrm>
            <a:off x="2926194" y="2483190"/>
            <a:ext cx="440202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sz="8800" dirty="0">
                <a:solidFill>
                  <a:srgbClr val="945200"/>
                </a:solidFill>
              </a:rPr>
              <a:t>X</a:t>
            </a:r>
            <a:endParaRPr lang="zh-TW" altLang="en-US" sz="8800" dirty="0"/>
          </a:p>
        </p:txBody>
      </p:sp>
      <p:grpSp>
        <p:nvGrpSpPr>
          <p:cNvPr id="26" name="群組 25">
            <a:extLst>
              <a:ext uri="{FF2B5EF4-FFF2-40B4-BE49-F238E27FC236}">
                <a16:creationId xmlns:a16="http://schemas.microsoft.com/office/drawing/2014/main" xmlns="" id="{CF8B0D28-8DE8-284D-8684-804AA670C0AE}"/>
              </a:ext>
            </a:extLst>
          </p:cNvPr>
          <p:cNvGrpSpPr/>
          <p:nvPr/>
        </p:nvGrpSpPr>
        <p:grpSpPr>
          <a:xfrm>
            <a:off x="1544034" y="5856700"/>
            <a:ext cx="9522010" cy="1106938"/>
            <a:chOff x="1544034" y="5856700"/>
            <a:chExt cx="9522010" cy="1106938"/>
          </a:xfrm>
        </p:grpSpPr>
        <p:sp>
          <p:nvSpPr>
            <p:cNvPr id="15" name="矩形 14">
              <a:extLst>
                <a:ext uri="{FF2B5EF4-FFF2-40B4-BE49-F238E27FC236}">
                  <a16:creationId xmlns:a16="http://schemas.microsoft.com/office/drawing/2014/main" xmlns="" id="{EB15E2DD-1887-2D4A-BD84-DB4BB78DB7F3}"/>
                </a:ext>
              </a:extLst>
            </p:cNvPr>
            <p:cNvSpPr/>
            <p:nvPr/>
          </p:nvSpPr>
          <p:spPr>
            <a:xfrm>
              <a:off x="7288312" y="5886420"/>
              <a:ext cx="3777732" cy="107721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kumimoji="1" lang="zh-TW" altLang="en-US" sz="3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Microsoft JhengHei" panose="020B0604030504040204" pitchFamily="34" charset="-120"/>
                  <a:ea typeface="Microsoft JhengHei" panose="020B0604030504040204" pitchFamily="34" charset="-120"/>
                </a:rPr>
                <a:t>合作代工品牌</a:t>
              </a:r>
              <a:endParaRPr kumimoji="1" lang="en-US" altLang="zh-TW" sz="3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endParaRPr>
            </a:p>
            <a:p>
              <a:endParaRPr kumimoji="1" lang="zh-TW" alt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endParaRPr>
            </a:p>
          </p:txBody>
        </p:sp>
        <p:sp>
          <p:nvSpPr>
            <p:cNvPr id="16" name="矩形 15">
              <a:extLst>
                <a:ext uri="{FF2B5EF4-FFF2-40B4-BE49-F238E27FC236}">
                  <a16:creationId xmlns:a16="http://schemas.microsoft.com/office/drawing/2014/main" xmlns="" id="{1AC60BC9-7D11-AF4D-B399-0B0A878C7960}"/>
                </a:ext>
              </a:extLst>
            </p:cNvPr>
            <p:cNvSpPr/>
            <p:nvPr/>
          </p:nvSpPr>
          <p:spPr>
            <a:xfrm>
              <a:off x="1544034" y="5856700"/>
              <a:ext cx="1247775" cy="6463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kumimoji="1" lang="en-US" altLang="zh-TW" sz="3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Microsoft JhengHei" panose="020B0604030504040204" pitchFamily="34" charset="-120"/>
                  <a:ea typeface="Microsoft JhengHei" panose="020B0604030504040204" pitchFamily="34" charset="-120"/>
                </a:rPr>
                <a:t>TCI</a:t>
              </a:r>
              <a:endParaRPr kumimoji="1" lang="zh-TW" altLang="en-US" sz="3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endParaRPr>
            </a:p>
          </p:txBody>
        </p:sp>
      </p:grpSp>
      <p:pic>
        <p:nvPicPr>
          <p:cNvPr id="20" name="圖片 19">
            <a:extLst>
              <a:ext uri="{FF2B5EF4-FFF2-40B4-BE49-F238E27FC236}">
                <a16:creationId xmlns:a16="http://schemas.microsoft.com/office/drawing/2014/main" xmlns="" id="{BA2E2121-C8FC-9E4E-BDC9-8B0435B84DE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 xmlns="">
                  <a14:imgLayer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288312" y="724166"/>
            <a:ext cx="2183527" cy="2183527"/>
          </a:xfrm>
          <a:prstGeom prst="rect">
            <a:avLst/>
          </a:prstGeom>
        </p:spPr>
      </p:pic>
      <p:pic>
        <p:nvPicPr>
          <p:cNvPr id="22" name="圖片 21">
            <a:extLst>
              <a:ext uri="{FF2B5EF4-FFF2-40B4-BE49-F238E27FC236}">
                <a16:creationId xmlns:a16="http://schemas.microsoft.com/office/drawing/2014/main" xmlns="" id="{BE74DE40-8C22-994E-99C1-DEFF165C132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 xmlns="">
                  <a14:imgLayer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397200" y="3921342"/>
            <a:ext cx="3358251" cy="1771505"/>
          </a:xfrm>
          <a:prstGeom prst="rect">
            <a:avLst/>
          </a:prstGeom>
        </p:spPr>
      </p:pic>
      <p:pic>
        <p:nvPicPr>
          <p:cNvPr id="25" name="圖片 24">
            <a:extLst>
              <a:ext uri="{FF2B5EF4-FFF2-40B4-BE49-F238E27FC236}">
                <a16:creationId xmlns:a16="http://schemas.microsoft.com/office/drawing/2014/main" xmlns="" id="{9A788B15-16CC-7C4D-AE8F-FF19FF06CC9E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t="10311"/>
          <a:stretch/>
        </p:blipFill>
        <p:spPr>
          <a:xfrm>
            <a:off x="3615603" y="3640793"/>
            <a:ext cx="2722480" cy="2532988"/>
          </a:xfrm>
          <a:prstGeom prst="rect">
            <a:avLst/>
          </a:prstGeom>
        </p:spPr>
      </p:pic>
      <p:pic>
        <p:nvPicPr>
          <p:cNvPr id="3" name="圖片 2">
            <a:extLst>
              <a:ext uri="{FF2B5EF4-FFF2-40B4-BE49-F238E27FC236}">
                <a16:creationId xmlns:a16="http://schemas.microsoft.com/office/drawing/2014/main" xmlns="" id="{34B8A28C-BF97-6B41-8151-B0A1D6113E8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755451" y="869840"/>
            <a:ext cx="2181889" cy="1892177"/>
          </a:xfrm>
          <a:prstGeom prst="rect">
            <a:avLst/>
          </a:prstGeom>
        </p:spPr>
      </p:pic>
      <p:pic>
        <p:nvPicPr>
          <p:cNvPr id="9" name="圖片 8">
            <a:extLst>
              <a:ext uri="{FF2B5EF4-FFF2-40B4-BE49-F238E27FC236}">
                <a16:creationId xmlns:a16="http://schemas.microsoft.com/office/drawing/2014/main" xmlns="" id="{CAE3AF58-3F10-764F-BB46-1D2D332A8176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l="8992" t="3464" r="8185" b="8850"/>
          <a:stretch/>
        </p:blipFill>
        <p:spPr>
          <a:xfrm>
            <a:off x="10004658" y="3678166"/>
            <a:ext cx="2122772" cy="21114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5132721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2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0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2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4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3000"/>
                            </p:stCondLst>
                            <p:childTnLst>
                              <p:par>
                                <p:cTn id="26" presetID="2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8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4000"/>
                            </p:stCondLst>
                            <p:childTnLst>
                              <p:par>
                                <p:cTn id="30" presetID="2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32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5000"/>
                            </p:stCondLst>
                            <p:childTnLst>
                              <p:par>
                                <p:cTn id="34" presetID="2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36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6000"/>
                            </p:stCondLst>
                            <p:childTnLst>
                              <p:par>
                                <p:cTn id="38" presetID="2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40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圓角矩形 3">
            <a:extLst>
              <a:ext uri="{FF2B5EF4-FFF2-40B4-BE49-F238E27FC236}">
                <a16:creationId xmlns:a16="http://schemas.microsoft.com/office/drawing/2014/main" xmlns="" id="{8D1793AF-007F-3649-B974-3E98968A5E28}"/>
              </a:ext>
            </a:extLst>
          </p:cNvPr>
          <p:cNvSpPr/>
          <p:nvPr/>
        </p:nvSpPr>
        <p:spPr>
          <a:xfrm>
            <a:off x="2281237" y="1313657"/>
            <a:ext cx="8086725" cy="4195762"/>
          </a:xfrm>
          <a:prstGeom prst="roundRect">
            <a:avLst/>
          </a:prstGeom>
          <a:solidFill>
            <a:srgbClr val="945200">
              <a:alpha val="60392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TW" altLang="en-US"/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xmlns="" id="{A53F12FE-F7E4-974C-B97A-A71B9B3566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95823" y="2904332"/>
            <a:ext cx="3257551" cy="101441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kumimoji="1" lang="zh-TW" altLang="en-US" sz="5400" b="1" dirty="0">
                <a:solidFill>
                  <a:schemeClr val="bg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職務內容</a:t>
            </a:r>
          </a:p>
        </p:txBody>
      </p:sp>
      <p:pic>
        <p:nvPicPr>
          <p:cNvPr id="7" name="圖片 6">
            <a:extLst>
              <a:ext uri="{FF2B5EF4-FFF2-40B4-BE49-F238E27FC236}">
                <a16:creationId xmlns:a16="http://schemas.microsoft.com/office/drawing/2014/main" xmlns="" id="{B960210F-0A42-4C41-870F-FE9CD707596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714" t="9999" r="73317" b="9506"/>
          <a:stretch/>
        </p:blipFill>
        <p:spPr>
          <a:xfrm>
            <a:off x="11039184" y="5307968"/>
            <a:ext cx="1021507" cy="1182340"/>
          </a:xfrm>
          <a:prstGeom prst="rect">
            <a:avLst/>
          </a:prstGeom>
        </p:spPr>
      </p:pic>
      <p:pic>
        <p:nvPicPr>
          <p:cNvPr id="8" name="圖片 7">
            <a:extLst>
              <a:ext uri="{FF2B5EF4-FFF2-40B4-BE49-F238E27FC236}">
                <a16:creationId xmlns:a16="http://schemas.microsoft.com/office/drawing/2014/main" xmlns="" id="{1D9E8214-D25B-4E49-BE2A-BC9DFB8A27F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714" t="9999" r="73317" b="9506"/>
          <a:stretch/>
        </p:blipFill>
        <p:spPr>
          <a:xfrm>
            <a:off x="305869" y="5312492"/>
            <a:ext cx="1021507" cy="11823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78190709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xmlns="" id="{A3886478-DC0D-1B4D-91A5-6448CD7AE1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6242" y="393016"/>
            <a:ext cx="9099777" cy="1779761"/>
          </a:xfrm>
          <a:ln>
            <a:noFill/>
          </a:ln>
        </p:spPr>
        <p:txBody>
          <a:bodyPr>
            <a:normAutofit/>
          </a:bodyPr>
          <a:lstStyle/>
          <a:p>
            <a:r>
              <a:rPr kumimoji="1" lang="zh-TW" altLang="en-US" sz="4800" b="1" dirty="0">
                <a:ln w="12700">
                  <a:noFill/>
                  <a:prstDash val="solid"/>
                </a:ln>
                <a:solidFill>
                  <a:srgbClr val="945200"/>
                </a:solidFill>
                <a:effectLst>
                  <a:outerShdw dist="38100" dir="2640000" algn="bl" rotWithShape="0">
                    <a:schemeClr val="accent1"/>
                  </a:outerShdw>
                </a:effectLst>
              </a:rPr>
              <a:t>        </a:t>
            </a:r>
            <a:r>
              <a:rPr kumimoji="1" lang="zh-TW" altLang="en-US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Microsoft JhengHei" panose="020B0604030504040204" pitchFamily="34" charset="-120"/>
                <a:ea typeface="Microsoft JhengHei" panose="020B0604030504040204" pitchFamily="34" charset="-120"/>
              </a:rPr>
              <a:t>職務及工作內容</a:t>
            </a:r>
            <a:endParaRPr kumimoji="1" lang="zh-TW" altLang="en-US" sz="4800" b="1" dirty="0">
              <a:ln w="12700">
                <a:noFill/>
                <a:prstDash val="solid"/>
              </a:ln>
              <a:solidFill>
                <a:srgbClr val="945200"/>
              </a:solidFill>
              <a:effectLst>
                <a:outerShdw dist="38100" dir="2640000" algn="bl" rotWithShape="0">
                  <a:schemeClr val="accent1"/>
                </a:outerShdw>
              </a:effectLst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xmlns="" id="{AE631F9C-245A-7644-8219-5875A101C10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41215" y="2763092"/>
            <a:ext cx="5921828" cy="2833741"/>
          </a:xfrm>
        </p:spPr>
        <p:txBody>
          <a:bodyPr>
            <a:normAutofit fontScale="92500" lnSpcReduction="20000"/>
          </a:bodyPr>
          <a:lstStyle/>
          <a:p>
            <a:pPr>
              <a:lnSpc>
                <a:spcPts val="4440"/>
              </a:lnSpc>
            </a:pPr>
            <a:r>
              <a:rPr kumimoji="1" lang="zh-TW" altLang="en-US" sz="3200" b="1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  進出口船務助理</a:t>
            </a:r>
            <a:endParaRPr kumimoji="1" lang="en-US" altLang="zh-TW" sz="3200" b="1" dirty="0"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  <a:p>
            <a:pPr marL="0" indent="0">
              <a:lnSpc>
                <a:spcPts val="4440"/>
              </a:lnSpc>
              <a:buNone/>
            </a:pPr>
            <a:r>
              <a:rPr kumimoji="1" lang="zh-TW" altLang="en-US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     進出口相關費用請款</a:t>
            </a:r>
            <a:endParaRPr kumimoji="1" lang="en-US" altLang="zh-TW" dirty="0"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  <a:p>
            <a:pPr marL="0" indent="0">
              <a:lnSpc>
                <a:spcPts val="4440"/>
              </a:lnSpc>
              <a:buNone/>
            </a:pPr>
            <a:r>
              <a:rPr kumimoji="1" lang="zh-TW" altLang="en-US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     文書處理</a:t>
            </a:r>
            <a:endParaRPr kumimoji="1" lang="en-US" altLang="zh-TW" dirty="0"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  <a:p>
            <a:pPr marL="0" indent="0">
              <a:buNone/>
            </a:pPr>
            <a:endParaRPr kumimoji="1" lang="en-US" altLang="zh-TW" dirty="0"/>
          </a:p>
          <a:p>
            <a:pPr marL="0" indent="0">
              <a:buNone/>
            </a:pPr>
            <a:r>
              <a:rPr kumimoji="1" lang="zh-TW" altLang="en-US" dirty="0"/>
              <a:t>   </a:t>
            </a:r>
            <a:endParaRPr kumimoji="1" lang="en-US" altLang="zh-TW" dirty="0"/>
          </a:p>
          <a:p>
            <a:endParaRPr kumimoji="1" lang="en-US" altLang="zh-TW" dirty="0"/>
          </a:p>
        </p:txBody>
      </p:sp>
      <p:sp>
        <p:nvSpPr>
          <p:cNvPr id="4" name="矩形 3">
            <a:extLst>
              <a:ext uri="{FF2B5EF4-FFF2-40B4-BE49-F238E27FC236}">
                <a16:creationId xmlns:a16="http://schemas.microsoft.com/office/drawing/2014/main" xmlns="" id="{0AE25BB6-1F83-804F-B92F-1A65FED1FBCA}"/>
              </a:ext>
            </a:extLst>
          </p:cNvPr>
          <p:cNvSpPr/>
          <p:nvPr/>
        </p:nvSpPr>
        <p:spPr>
          <a:xfrm>
            <a:off x="1" y="1"/>
            <a:ext cx="12192000" cy="297074"/>
          </a:xfrm>
          <a:prstGeom prst="rect">
            <a:avLst/>
          </a:prstGeom>
          <a:solidFill>
            <a:srgbClr val="945200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TW" altLang="en-US"/>
          </a:p>
        </p:txBody>
      </p:sp>
      <p:sp>
        <p:nvSpPr>
          <p:cNvPr id="5" name="矩形 4">
            <a:extLst>
              <a:ext uri="{FF2B5EF4-FFF2-40B4-BE49-F238E27FC236}">
                <a16:creationId xmlns:a16="http://schemas.microsoft.com/office/drawing/2014/main" xmlns="" id="{9FC31A43-0961-8346-B217-2FD6F2773C65}"/>
              </a:ext>
            </a:extLst>
          </p:cNvPr>
          <p:cNvSpPr/>
          <p:nvPr/>
        </p:nvSpPr>
        <p:spPr>
          <a:xfrm>
            <a:off x="1" y="6560926"/>
            <a:ext cx="12192000" cy="297074"/>
          </a:xfrm>
          <a:prstGeom prst="rect">
            <a:avLst/>
          </a:prstGeom>
          <a:solidFill>
            <a:srgbClr val="945200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TW" altLang="en-US"/>
          </a:p>
        </p:txBody>
      </p:sp>
      <p:pic>
        <p:nvPicPr>
          <p:cNvPr id="6" name="圖片 5">
            <a:extLst>
              <a:ext uri="{FF2B5EF4-FFF2-40B4-BE49-F238E27FC236}">
                <a16:creationId xmlns:a16="http://schemas.microsoft.com/office/drawing/2014/main" xmlns="" id="{1E0752B0-F2AB-A644-B080-B3F6D682D38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714" t="9999" r="73317" b="9506"/>
          <a:stretch/>
        </p:blipFill>
        <p:spPr>
          <a:xfrm>
            <a:off x="11039184" y="5307968"/>
            <a:ext cx="1021507" cy="1182340"/>
          </a:xfrm>
          <a:prstGeom prst="rect">
            <a:avLst/>
          </a:prstGeom>
        </p:spPr>
      </p:pic>
      <p:sp>
        <p:nvSpPr>
          <p:cNvPr id="9" name="矩形 8">
            <a:extLst>
              <a:ext uri="{FF2B5EF4-FFF2-40B4-BE49-F238E27FC236}">
                <a16:creationId xmlns:a16="http://schemas.microsoft.com/office/drawing/2014/main" xmlns="" id="{F503705D-9BE6-F249-B1D7-3A92871644FE}"/>
              </a:ext>
            </a:extLst>
          </p:cNvPr>
          <p:cNvSpPr/>
          <p:nvPr/>
        </p:nvSpPr>
        <p:spPr>
          <a:xfrm>
            <a:off x="6492405" y="2763092"/>
            <a:ext cx="6096000" cy="3541034"/>
          </a:xfrm>
          <a:prstGeom prst="rect">
            <a:avLst/>
          </a:prstGeom>
        </p:spPr>
        <p:txBody>
          <a:bodyPr>
            <a:spAutoFit/>
          </a:bodyPr>
          <a:lstStyle/>
          <a:p>
            <a:pPr marL="457200" indent="-457200">
              <a:lnSpc>
                <a:spcPts val="4440"/>
              </a:lnSpc>
              <a:buFont typeface="Arial" panose="020B0604020202020204" pitchFamily="34" charset="0"/>
              <a:buChar char="•"/>
            </a:pPr>
            <a:r>
              <a:rPr kumimoji="1" lang="zh-TW" altLang="en-US" sz="3200" b="1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生管助理</a:t>
            </a:r>
            <a:endParaRPr kumimoji="1" lang="en-US" altLang="zh-TW" sz="3200" b="1" dirty="0"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  <a:p>
            <a:pPr>
              <a:lnSpc>
                <a:spcPts val="4640"/>
              </a:lnSpc>
            </a:pPr>
            <a:r>
              <a:rPr kumimoji="1" lang="zh-TW" altLang="en-US" sz="2800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     </a:t>
            </a:r>
            <a:r>
              <a:rPr kumimoji="1" lang="zh-TW" altLang="en-US" sz="2400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全委外代工排程管理</a:t>
            </a:r>
            <a:endParaRPr kumimoji="1" lang="en-US" altLang="zh-TW" sz="2400" dirty="0"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  <a:p>
            <a:pPr>
              <a:lnSpc>
                <a:spcPts val="4640"/>
              </a:lnSpc>
            </a:pPr>
            <a:r>
              <a:rPr kumimoji="1" lang="zh-TW" altLang="en-US" sz="2400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      代工廠聯繫</a:t>
            </a:r>
            <a:endParaRPr kumimoji="1" lang="en-US" altLang="zh-TW" sz="2400" dirty="0"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  <a:p>
            <a:pPr>
              <a:lnSpc>
                <a:spcPts val="4640"/>
              </a:lnSpc>
            </a:pPr>
            <a:r>
              <a:rPr kumimoji="1" lang="zh-TW" altLang="en-US" sz="2400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      製作產品噴印資訊、箱嘜、</a:t>
            </a:r>
            <a:r>
              <a:rPr kumimoji="1" lang="en-US" altLang="zh-TW" sz="2400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SOP</a:t>
            </a:r>
          </a:p>
          <a:p>
            <a:pPr>
              <a:lnSpc>
                <a:spcPts val="4640"/>
              </a:lnSpc>
            </a:pPr>
            <a:r>
              <a:rPr kumimoji="1" lang="zh-TW" altLang="en-US" sz="2400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      發票請款</a:t>
            </a:r>
            <a:endParaRPr kumimoji="1" lang="en-US" altLang="zh-TW" sz="2400" dirty="0"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  <a:p>
            <a:pPr>
              <a:lnSpc>
                <a:spcPts val="4640"/>
              </a:lnSpc>
            </a:pPr>
            <a:endParaRPr kumimoji="1" lang="en-US" altLang="zh-TW" sz="2800" dirty="0"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</p:txBody>
      </p:sp>
      <p:pic>
        <p:nvPicPr>
          <p:cNvPr id="10" name="圖片 9">
            <a:extLst>
              <a:ext uri="{FF2B5EF4-FFF2-40B4-BE49-F238E27FC236}">
                <a16:creationId xmlns:a16="http://schemas.microsoft.com/office/drawing/2014/main" xmlns="" id="{0F356B55-81D1-404E-AC80-22958C6ED78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714" t="9999" r="73317" b="9506"/>
          <a:stretch/>
        </p:blipFill>
        <p:spPr>
          <a:xfrm>
            <a:off x="305869" y="5312492"/>
            <a:ext cx="1021507" cy="11823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274291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8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000"/>
                            </p:stCondLst>
                            <p:childTnLst>
                              <p:par>
                                <p:cTn id="23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5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uiExpand="1" build="p"/>
      <p:bldP spid="9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圓角矩形 3">
            <a:extLst>
              <a:ext uri="{FF2B5EF4-FFF2-40B4-BE49-F238E27FC236}">
                <a16:creationId xmlns:a16="http://schemas.microsoft.com/office/drawing/2014/main" xmlns="" id="{8D1793AF-007F-3649-B974-3E98968A5E28}"/>
              </a:ext>
            </a:extLst>
          </p:cNvPr>
          <p:cNvSpPr/>
          <p:nvPr/>
        </p:nvSpPr>
        <p:spPr>
          <a:xfrm>
            <a:off x="2281237" y="1313657"/>
            <a:ext cx="8086725" cy="4195762"/>
          </a:xfrm>
          <a:prstGeom prst="roundRect">
            <a:avLst/>
          </a:prstGeom>
          <a:solidFill>
            <a:srgbClr val="945200">
              <a:alpha val="60392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TW" altLang="en-US"/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xmlns="" id="{A53F12FE-F7E4-974C-B97A-A71B9B3566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13875" y="2904332"/>
            <a:ext cx="3257551" cy="101441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kumimoji="1" lang="zh-TW" altLang="en-US" sz="5400" b="1" dirty="0">
                <a:solidFill>
                  <a:schemeClr val="bg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心得分享</a:t>
            </a:r>
          </a:p>
        </p:txBody>
      </p:sp>
      <p:pic>
        <p:nvPicPr>
          <p:cNvPr id="7" name="圖片 6">
            <a:extLst>
              <a:ext uri="{FF2B5EF4-FFF2-40B4-BE49-F238E27FC236}">
                <a16:creationId xmlns:a16="http://schemas.microsoft.com/office/drawing/2014/main" xmlns="" id="{B960210F-0A42-4C41-870F-FE9CD707596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714" t="9999" r="73317" b="9506"/>
          <a:stretch/>
        </p:blipFill>
        <p:spPr>
          <a:xfrm>
            <a:off x="11039184" y="5307968"/>
            <a:ext cx="1021507" cy="1182340"/>
          </a:xfrm>
          <a:prstGeom prst="rect">
            <a:avLst/>
          </a:prstGeom>
        </p:spPr>
      </p:pic>
      <p:pic>
        <p:nvPicPr>
          <p:cNvPr id="8" name="圖片 7">
            <a:extLst>
              <a:ext uri="{FF2B5EF4-FFF2-40B4-BE49-F238E27FC236}">
                <a16:creationId xmlns:a16="http://schemas.microsoft.com/office/drawing/2014/main" xmlns="" id="{1D9E8214-D25B-4E49-BE2A-BC9DFB8A27F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714" t="9999" r="73317" b="9506"/>
          <a:stretch/>
        </p:blipFill>
        <p:spPr>
          <a:xfrm>
            <a:off x="305869" y="5312492"/>
            <a:ext cx="1021507" cy="11823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98176880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xmlns="" id="{A3886478-DC0D-1B4D-91A5-6448CD7AE1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84552" y="297075"/>
            <a:ext cx="10348233" cy="1779761"/>
          </a:xfrm>
          <a:ln>
            <a:noFill/>
          </a:ln>
        </p:spPr>
        <p:txBody>
          <a:bodyPr>
            <a:normAutofit/>
          </a:bodyPr>
          <a:lstStyle/>
          <a:p>
            <a:r>
              <a:rPr kumimoji="1" lang="zh-TW" altLang="en-US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Microsoft JhengHei" panose="020B0604030504040204" pitchFamily="34" charset="-120"/>
                <a:ea typeface="Microsoft JhengHei" panose="020B0604030504040204" pitchFamily="34" charset="-120"/>
              </a:rPr>
              <a:t>        給自己一次機會試試吧！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xmlns="" id="{AE631F9C-245A-7644-8219-5875A101C10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0053" y="1530521"/>
            <a:ext cx="8840344" cy="4570242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endParaRPr kumimoji="1" lang="en-US" altLang="zh-TW" dirty="0"/>
          </a:p>
          <a:p>
            <a:pPr>
              <a:lnSpc>
                <a:spcPct val="150000"/>
              </a:lnSpc>
            </a:pPr>
            <a:r>
              <a:rPr kumimoji="1" lang="en-US" altLang="zh-CN" sz="3500" dirty="0"/>
              <a:t>   </a:t>
            </a:r>
            <a:r>
              <a:rPr kumimoji="1" lang="zh-CN" altLang="en-US" sz="3500" dirty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拓展人脈</a:t>
            </a:r>
            <a:r>
              <a:rPr kumimoji="1" lang="zh-CN" altLang="en-US" sz="3500" dirty="0">
                <a:latin typeface="微軟正黑體" pitchFamily="34" charset="-120"/>
                <a:ea typeface="微軟正黑體" pitchFamily="34" charset="-120"/>
              </a:rPr>
              <a:t>同時大幅提升</a:t>
            </a:r>
            <a:r>
              <a:rPr kumimoji="1" lang="zh-CN" altLang="en-US" sz="3500" dirty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溝通協商能力</a:t>
            </a:r>
            <a:endParaRPr kumimoji="1" lang="en-US" altLang="zh-CN" sz="3500" dirty="0">
              <a:solidFill>
                <a:srgbClr val="FF0000"/>
              </a:solidFill>
              <a:latin typeface="微軟正黑體" pitchFamily="34" charset="-120"/>
              <a:ea typeface="微軟正黑體" pitchFamily="34" charset="-120"/>
            </a:endParaRPr>
          </a:p>
          <a:p>
            <a:pPr>
              <a:lnSpc>
                <a:spcPct val="150000"/>
              </a:lnSpc>
            </a:pPr>
            <a:r>
              <a:rPr kumimoji="1" lang="en-US" altLang="zh-CN" sz="3500" dirty="0">
                <a:latin typeface="微軟正黑體" pitchFamily="34" charset="-120"/>
                <a:ea typeface="微軟正黑體" pitchFamily="34" charset="-120"/>
              </a:rPr>
              <a:t>   </a:t>
            </a:r>
            <a:r>
              <a:rPr kumimoji="1" lang="zh-CN" altLang="en-US" sz="3500" dirty="0">
                <a:latin typeface="微軟正黑體" pitchFamily="34" charset="-120"/>
                <a:ea typeface="微軟正黑體" pitchFamily="34" charset="-120"/>
              </a:rPr>
              <a:t>提早</a:t>
            </a:r>
            <a:r>
              <a:rPr kumimoji="1" lang="zh-CN" altLang="en-US" sz="3500" dirty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體驗職場</a:t>
            </a:r>
            <a:r>
              <a:rPr kumimoji="1" lang="zh-CN" altLang="en-US" sz="3500" dirty="0">
                <a:latin typeface="微軟正黑體" pitchFamily="34" charset="-120"/>
                <a:ea typeface="微軟正黑體" pitchFamily="34" charset="-120"/>
              </a:rPr>
              <a:t>文化</a:t>
            </a:r>
            <a:endParaRPr kumimoji="1" lang="en-US" altLang="zh-CN" sz="3500" dirty="0">
              <a:latin typeface="微軟正黑體" pitchFamily="34" charset="-120"/>
              <a:ea typeface="微軟正黑體" pitchFamily="34" charset="-120"/>
            </a:endParaRPr>
          </a:p>
          <a:p>
            <a:pPr>
              <a:lnSpc>
                <a:spcPct val="150000"/>
              </a:lnSpc>
            </a:pPr>
            <a:r>
              <a:rPr kumimoji="1" lang="en-US" altLang="zh-CN" sz="3500" dirty="0">
                <a:latin typeface="微軟正黑體" pitchFamily="34" charset="-120"/>
                <a:ea typeface="微軟正黑體" pitchFamily="34" charset="-120"/>
              </a:rPr>
              <a:t>   </a:t>
            </a:r>
            <a:r>
              <a:rPr kumimoji="1" lang="zh-CN" altLang="en-US" sz="3500" dirty="0">
                <a:latin typeface="微軟正黑體" pitchFamily="34" charset="-120"/>
                <a:ea typeface="微軟正黑體" pitchFamily="34" charset="-120"/>
              </a:rPr>
              <a:t>藉機會篩選</a:t>
            </a:r>
            <a:r>
              <a:rPr kumimoji="1" lang="zh-CN" altLang="en-US" sz="3500" dirty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適合什麼樣的工作內容</a:t>
            </a:r>
            <a:endParaRPr kumimoji="1" lang="en-US" altLang="zh-CN" sz="3500" dirty="0">
              <a:solidFill>
                <a:srgbClr val="FF0000"/>
              </a:solidFill>
              <a:latin typeface="微軟正黑體" pitchFamily="34" charset="-120"/>
              <a:ea typeface="微軟正黑體" pitchFamily="34" charset="-120"/>
            </a:endParaRPr>
          </a:p>
          <a:p>
            <a:pPr>
              <a:lnSpc>
                <a:spcPct val="150000"/>
              </a:lnSpc>
            </a:pPr>
            <a:r>
              <a:rPr kumimoji="1" lang="en-US" altLang="zh-CN" sz="3500" dirty="0">
                <a:latin typeface="微軟正黑體" pitchFamily="34" charset="-120"/>
                <a:ea typeface="微軟正黑體" pitchFamily="34" charset="-120"/>
              </a:rPr>
              <a:t>   </a:t>
            </a:r>
            <a:r>
              <a:rPr kumimoji="1" lang="zh-CN" altLang="en-US" sz="3500" dirty="0">
                <a:latin typeface="微軟正黑體" pitchFamily="34" charset="-120"/>
                <a:ea typeface="微軟正黑體" pitchFamily="34" charset="-120"/>
              </a:rPr>
              <a:t>訓練獨當一面、</a:t>
            </a:r>
            <a:r>
              <a:rPr kumimoji="1" lang="zh-CN" altLang="en-US" sz="3500" dirty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問題處理能力</a:t>
            </a:r>
            <a:endParaRPr kumimoji="1" lang="en-US" altLang="zh-CN" sz="3500" dirty="0">
              <a:solidFill>
                <a:srgbClr val="FF0000"/>
              </a:solidFill>
              <a:latin typeface="微軟正黑體" pitchFamily="34" charset="-120"/>
              <a:ea typeface="微軟正黑體" pitchFamily="34" charset="-120"/>
            </a:endParaRPr>
          </a:p>
          <a:p>
            <a:pPr>
              <a:lnSpc>
                <a:spcPct val="150000"/>
              </a:lnSpc>
            </a:pPr>
            <a:r>
              <a:rPr kumimoji="1" lang="en-US" altLang="zh-CN" sz="3500" dirty="0">
                <a:latin typeface="微軟正黑體" pitchFamily="34" charset="-120"/>
                <a:ea typeface="微軟正黑體" pitchFamily="34" charset="-120"/>
              </a:rPr>
              <a:t>   </a:t>
            </a:r>
            <a:r>
              <a:rPr kumimoji="1" lang="zh-TW" altLang="en-US" sz="3500" dirty="0">
                <a:latin typeface="微軟正黑體" pitchFamily="34" charset="-120"/>
                <a:ea typeface="微軟正黑體" pitchFamily="34" charset="-120"/>
              </a:rPr>
              <a:t>兼顧</a:t>
            </a:r>
            <a:r>
              <a:rPr kumimoji="1" lang="zh-CN" altLang="en-US" sz="3500" dirty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學分、實務經驗、賺錢</a:t>
            </a:r>
            <a:r>
              <a:rPr kumimoji="1" lang="zh-CN" altLang="en-US" sz="3500" dirty="0">
                <a:latin typeface="微軟正黑體" pitchFamily="34" charset="-120"/>
                <a:ea typeface="微軟正黑體" pitchFamily="34" charset="-120"/>
              </a:rPr>
              <a:t>的好機會</a:t>
            </a:r>
            <a:endParaRPr kumimoji="1" lang="en-US" altLang="zh-CN" sz="3500" dirty="0">
              <a:latin typeface="微軟正黑體" pitchFamily="34" charset="-120"/>
              <a:ea typeface="微軟正黑體" pitchFamily="34" charset="-120"/>
            </a:endParaRPr>
          </a:p>
          <a:p>
            <a:pPr marL="514350" indent="-514350">
              <a:buAutoNum type="arabicPeriod"/>
            </a:pPr>
            <a:endParaRPr kumimoji="1" lang="en-US" altLang="zh-TW" dirty="0"/>
          </a:p>
        </p:txBody>
      </p:sp>
      <p:sp>
        <p:nvSpPr>
          <p:cNvPr id="4" name="矩形 3">
            <a:extLst>
              <a:ext uri="{FF2B5EF4-FFF2-40B4-BE49-F238E27FC236}">
                <a16:creationId xmlns:a16="http://schemas.microsoft.com/office/drawing/2014/main" xmlns="" id="{0AE25BB6-1F83-804F-B92F-1A65FED1FBCA}"/>
              </a:ext>
            </a:extLst>
          </p:cNvPr>
          <p:cNvSpPr/>
          <p:nvPr/>
        </p:nvSpPr>
        <p:spPr>
          <a:xfrm>
            <a:off x="1" y="1"/>
            <a:ext cx="12192000" cy="297074"/>
          </a:xfrm>
          <a:prstGeom prst="rect">
            <a:avLst/>
          </a:prstGeom>
          <a:solidFill>
            <a:srgbClr val="945200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TW" altLang="en-US"/>
          </a:p>
        </p:txBody>
      </p:sp>
      <p:sp>
        <p:nvSpPr>
          <p:cNvPr id="5" name="矩形 4">
            <a:extLst>
              <a:ext uri="{FF2B5EF4-FFF2-40B4-BE49-F238E27FC236}">
                <a16:creationId xmlns:a16="http://schemas.microsoft.com/office/drawing/2014/main" xmlns="" id="{9FC31A43-0961-8346-B217-2FD6F2773C65}"/>
              </a:ext>
            </a:extLst>
          </p:cNvPr>
          <p:cNvSpPr/>
          <p:nvPr/>
        </p:nvSpPr>
        <p:spPr>
          <a:xfrm>
            <a:off x="1" y="6560926"/>
            <a:ext cx="12192000" cy="297074"/>
          </a:xfrm>
          <a:prstGeom prst="rect">
            <a:avLst/>
          </a:prstGeom>
          <a:solidFill>
            <a:srgbClr val="945200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TW" altLang="en-US"/>
          </a:p>
        </p:txBody>
      </p:sp>
      <p:pic>
        <p:nvPicPr>
          <p:cNvPr id="8" name="圖片 7">
            <a:extLst>
              <a:ext uri="{FF2B5EF4-FFF2-40B4-BE49-F238E27FC236}">
                <a16:creationId xmlns:a16="http://schemas.microsoft.com/office/drawing/2014/main" xmlns="" id="{6C0606E6-4B78-6D4B-A2D7-7D5E777D4A2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0851" r="5592"/>
          <a:stretch/>
        </p:blipFill>
        <p:spPr>
          <a:xfrm>
            <a:off x="7418956" y="2076836"/>
            <a:ext cx="4643437" cy="4166072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圖片 10">
            <a:extLst>
              <a:ext uri="{FF2B5EF4-FFF2-40B4-BE49-F238E27FC236}">
                <a16:creationId xmlns:a16="http://schemas.microsoft.com/office/drawing/2014/main" xmlns="" id="{1EAFFB22-7087-9942-A01B-60FB8445EBE8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714" t="9999" r="73317" b="9506"/>
          <a:stretch/>
        </p:blipFill>
        <p:spPr>
          <a:xfrm>
            <a:off x="11040886" y="322628"/>
            <a:ext cx="1021507" cy="11823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8179672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18" presetClass="entr" presetSubtype="1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18" presetClass="entr" presetSubtype="1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18" presetClass="entr" presetSubtype="1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000"/>
                            </p:stCondLst>
                            <p:childTnLst>
                              <p:par>
                                <p:cTn id="23" presetID="18" presetClass="entr" presetSubtype="1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500"/>
                            </p:stCondLst>
                            <p:childTnLst>
                              <p:par>
                                <p:cTn id="27" presetID="18" presetClass="entr" presetSubtype="1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9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329</TotalTime>
  <Words>233</Words>
  <Application>Microsoft Office PowerPoint</Application>
  <PresentationFormat>自訂</PresentationFormat>
  <Paragraphs>47</Paragraphs>
  <Slides>10</Slides>
  <Notes>1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10</vt:i4>
      </vt:variant>
    </vt:vector>
  </HeadingPairs>
  <TitlesOfParts>
    <vt:vector size="11" baseType="lpstr">
      <vt:lpstr>Office 佈景主題</vt:lpstr>
      <vt:lpstr>實習分享</vt:lpstr>
      <vt:lpstr>Contents</vt:lpstr>
      <vt:lpstr>投影片 3</vt:lpstr>
      <vt:lpstr>投影片 4</vt:lpstr>
      <vt:lpstr>投影片 5</vt:lpstr>
      <vt:lpstr>投影片 6</vt:lpstr>
      <vt:lpstr>        職務及工作內容</vt:lpstr>
      <vt:lpstr>投影片 8</vt:lpstr>
      <vt:lpstr>        給自己一次機會試試吧！</vt:lpstr>
      <vt:lpstr>投影片 10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瑜君 鄭</dc:creator>
  <cp:lastModifiedBy>Emma.zheng</cp:lastModifiedBy>
  <cp:revision>32</cp:revision>
  <dcterms:created xsi:type="dcterms:W3CDTF">2022-06-11T06:02:04Z</dcterms:created>
  <dcterms:modified xsi:type="dcterms:W3CDTF">2022-06-13T06:42:07Z</dcterms:modified>
</cp:coreProperties>
</file>