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83" r:id="rId6"/>
    <p:sldId id="282" r:id="rId7"/>
    <p:sldId id="264" r:id="rId8"/>
    <p:sldId id="284" r:id="rId9"/>
    <p:sldId id="285" r:id="rId10"/>
    <p:sldId id="286" r:id="rId11"/>
    <p:sldId id="287" r:id="rId12"/>
    <p:sldId id="280" r:id="rId13"/>
    <p:sldId id="289" r:id="rId14"/>
    <p:sldId id="290" r:id="rId15"/>
    <p:sldId id="288" r:id="rId16"/>
    <p:sldId id="291" r:id="rId17"/>
    <p:sldId id="295" r:id="rId18"/>
    <p:sldId id="293" r:id="rId19"/>
    <p:sldId id="292" r:id="rId20"/>
    <p:sldId id="279" r:id="rId21"/>
    <p:sldId id="281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0066"/>
    <a:srgbClr val="FF3399"/>
    <a:srgbClr val="00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85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864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02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020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091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7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48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630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90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2873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5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A1046-B224-41F1-84CE-BC8C339F6DF4}" type="datetimeFigureOut">
              <a:rPr lang="zh-TW" altLang="en-US" smtClean="0"/>
              <a:t>2017/10/16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15855-F6BD-4C3D-B573-ABBBDEF46DE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475" y="-369866"/>
            <a:ext cx="4365625" cy="205896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2.pn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753"/>
          <a:stretch/>
        </p:blipFill>
        <p:spPr>
          <a:xfrm>
            <a:off x="0" y="0"/>
            <a:ext cx="12192000" cy="687087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425503"/>
            <a:ext cx="9144000" cy="1037537"/>
          </a:xfrm>
        </p:spPr>
        <p:txBody>
          <a:bodyPr/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106</a:t>
            </a:r>
            <a:r>
              <a:rPr lang="zh-TW" altLang="en-US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年越南暑期</a:t>
            </a:r>
            <a:r>
              <a:rPr lang="zh-TW" altLang="en-US" b="1" dirty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實習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94672" y="5053339"/>
            <a:ext cx="9144000" cy="1536186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實習機構：越南第一精密工業有限公司</a:t>
            </a:r>
            <a:r>
              <a:rPr lang="en-US" altLang="zh-TW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VPIC1</a:t>
            </a:r>
          </a:p>
          <a:p>
            <a:pPr algn="l"/>
            <a:r>
              <a:rPr lang="zh-TW" altLang="en-US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指導老師：潘</a:t>
            </a:r>
            <a:r>
              <a:rPr lang="zh-TW" altLang="en-US" sz="2800" b="1" dirty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怡</a:t>
            </a:r>
            <a:r>
              <a:rPr lang="zh-TW" altLang="en-US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君老</a:t>
            </a:r>
            <a:r>
              <a:rPr lang="zh-TW" altLang="en-US" sz="2800" b="1" dirty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師</a:t>
            </a:r>
            <a:endParaRPr lang="en-US" altLang="zh-TW" sz="2800" b="1" dirty="0" smtClean="0">
              <a:solidFill>
                <a:srgbClr val="002060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algn="l"/>
            <a:r>
              <a:rPr lang="zh-TW" altLang="en-US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實習學生：史</a:t>
            </a:r>
            <a:r>
              <a:rPr lang="zh-TW" altLang="en-US" sz="2800" b="1" dirty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芸</a:t>
            </a:r>
            <a:r>
              <a:rPr lang="zh-TW" altLang="en-US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萱、苗</a:t>
            </a:r>
            <a:r>
              <a:rPr lang="zh-TW" altLang="en-US" sz="2800" b="1" dirty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翊</a:t>
            </a:r>
            <a:r>
              <a:rPr lang="zh-TW" altLang="en-US" sz="2800" b="1" dirty="0" smtClean="0">
                <a:solidFill>
                  <a:srgbClr val="002060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萱</a:t>
            </a:r>
            <a:endParaRPr lang="en-US" altLang="zh-TW" sz="2800" b="1" dirty="0" smtClean="0">
              <a:solidFill>
                <a:srgbClr val="002060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 algn="l"/>
            <a:endParaRPr lang="zh-TW" altLang="en-US" sz="2800" b="1" dirty="0">
              <a:solidFill>
                <a:srgbClr val="0099FF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930" y="1888543"/>
            <a:ext cx="6113765" cy="288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2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客戶接待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禮儀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64" y="1027906"/>
            <a:ext cx="7354612" cy="55159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886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瞭解交貨之後</a:t>
            </a:r>
            <a:r>
              <a:rPr lang="zh-TW" altLang="en-US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業務</a:t>
            </a:r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部職責</a:t>
            </a:r>
            <a:endParaRPr lang="en-US" altLang="zh-TW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TW" altLang="en-US" sz="36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產品交貨</a:t>
            </a:r>
            <a:r>
              <a:rPr lang="zh-TW" altLang="en-US" sz="36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後業</a:t>
            </a:r>
            <a:r>
              <a:rPr lang="zh-TW" altLang="en-US" sz="36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務</a:t>
            </a:r>
            <a:r>
              <a:rPr lang="zh-TW" altLang="en-US" sz="36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部</a:t>
            </a:r>
            <a:r>
              <a:rPr lang="zh-TW" altLang="en-US" sz="36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必須負責收款、確認客戶收到的產品品質， 若有不良品行銷部須進行調查 若貨款繳交期限已過客戶尚未付款，行銷部要負責聯絡客戶購買部進行催款</a:t>
            </a:r>
          </a:p>
        </p:txBody>
      </p:sp>
    </p:spTree>
    <p:extLst>
      <p:ext uri="{BB962C8B-B14F-4D97-AF65-F5344CB8AC3E}">
        <p14:creationId xmlns:p14="http://schemas.microsoft.com/office/powerpoint/2010/main" val="10192144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實習</a:t>
            </a:r>
            <a:r>
              <a:rPr lang="zh-TW" alt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內容 </a:t>
            </a:r>
            <a:endParaRPr lang="zh-TW" alt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7524" y="1569493"/>
            <a:ext cx="10515600" cy="5085772"/>
          </a:xfrm>
        </p:spPr>
        <p:txBody>
          <a:bodyPr>
            <a:normAutofit/>
          </a:bodyPr>
          <a:lstStyle/>
          <a:p>
            <a:pPr lvl="0">
              <a:buClr>
                <a:srgbClr val="C00000"/>
              </a:buClr>
            </a:pP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生產線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瞭解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生產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流程</a:t>
            </a:r>
          </a:p>
          <a:p>
            <a:pPr lvl="0">
              <a:buClr>
                <a:srgbClr val="C00000"/>
              </a:buClr>
            </a:pP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國外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採購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部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學習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採購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下單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、追蹤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、收貨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marL="0" lvl="0" indent="0">
              <a:buClr>
                <a:srgbClr val="C00000"/>
              </a:buClr>
              <a:buNone/>
            </a:pPr>
            <a:r>
              <a:rPr lang="en-US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 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付款流程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開發部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瞭解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開發打樣階段之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流程</a:t>
            </a:r>
            <a:endParaRPr lang="en-US" altLang="zh-TW" sz="4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進出口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部門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學習進、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出口報關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流程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 smtClean="0">
                <a:solidFill>
                  <a:prstClr val="black"/>
                </a:solidFill>
                <a:latin typeface="華康魏碑體(P)" panose="03000700000000000000" pitchFamily="66" charset="-120"/>
                <a:ea typeface="華康魏碑體(P)" panose="03000700000000000000" pitchFamily="66" charset="-120"/>
              </a:rPr>
              <a:t>貨物</a:t>
            </a:r>
            <a:r>
              <a:rPr lang="zh-TW" altLang="en-US" sz="4000" dirty="0">
                <a:solidFill>
                  <a:prstClr val="black"/>
                </a:solidFill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到達檢查流程</a:t>
            </a:r>
            <a:endParaRPr lang="zh-TW" altLang="en-US" sz="4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產品裝運流程</a:t>
            </a:r>
            <a:endParaRPr lang="en-US" altLang="zh-TW" sz="4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0715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8372" y="562073"/>
            <a:ext cx="10515600" cy="1325563"/>
          </a:xfrm>
        </p:spPr>
        <p:txBody>
          <a:bodyPr/>
          <a:lstStyle/>
          <a:p>
            <a:pPr lvl="0"/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瞭解生產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372" y="2309102"/>
            <a:ext cx="11513234" cy="311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29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1723" y="706320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zh-TW" altLang="en-US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學習</a:t>
            </a:r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採購下單、追蹤、收貨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、付款流程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23" y="2552133"/>
            <a:ext cx="11413713" cy="2900346"/>
          </a:xfrm>
        </p:spPr>
      </p:pic>
    </p:spTree>
    <p:extLst>
      <p:ext uri="{BB962C8B-B14F-4D97-AF65-F5344CB8AC3E}">
        <p14:creationId xmlns:p14="http://schemas.microsoft.com/office/powerpoint/2010/main" val="422322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5245" y="679023"/>
            <a:ext cx="10515600" cy="1325563"/>
          </a:xfrm>
        </p:spPr>
        <p:txBody>
          <a:bodyPr/>
          <a:lstStyle/>
          <a:p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瞭解開發打樣階段之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" t="23207" r="626"/>
          <a:stretch/>
        </p:blipFill>
        <p:spPr>
          <a:xfrm>
            <a:off x="327546" y="3166281"/>
            <a:ext cx="11696132" cy="2029489"/>
          </a:xfrm>
        </p:spPr>
      </p:pic>
    </p:spTree>
    <p:extLst>
      <p:ext uri="{BB962C8B-B14F-4D97-AF65-F5344CB8AC3E}">
        <p14:creationId xmlns:p14="http://schemas.microsoft.com/office/powerpoint/2010/main" val="1620676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進出口</a:t>
            </a:r>
            <a:r>
              <a:rPr lang="zh-TW" altLang="en-US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部門</a:t>
            </a:r>
            <a:r>
              <a:rPr lang="en-US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:</a:t>
            </a:r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學習進、出口報關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257" y="2460129"/>
            <a:ext cx="9299053" cy="4145361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838200" y="1690688"/>
            <a:ext cx="3712191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進口</a:t>
            </a:r>
            <a:endParaRPr lang="zh-TW" altLang="en-US" sz="4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8881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進出口</a:t>
            </a:r>
            <a:r>
              <a:rPr lang="zh-TW" altLang="en-US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部門</a:t>
            </a:r>
            <a:r>
              <a:rPr lang="en-US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:</a:t>
            </a:r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學習進、出口報關流程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4" name="內容版面配置區 3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7017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TW" altLang="en-US" sz="4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出</a:t>
            </a:r>
            <a:r>
              <a:rPr lang="zh-TW" altLang="en-US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口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4847" y="2527356"/>
            <a:ext cx="9522809" cy="371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24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10654" y="160409"/>
            <a:ext cx="10515600" cy="1325563"/>
          </a:xfrm>
        </p:spPr>
        <p:txBody>
          <a:bodyPr/>
          <a:lstStyle/>
          <a:p>
            <a:r>
              <a:rPr lang="zh-TW" altLang="en-US" b="1" i="1" dirty="0">
                <a:solidFill>
                  <a:prstClr val="black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貨物到達檢查</a:t>
            </a:r>
            <a:r>
              <a:rPr lang="zh-TW" altLang="en-US" b="1" i="1" dirty="0" smtClean="0">
                <a:solidFill>
                  <a:prstClr val="black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流程</a:t>
            </a:r>
            <a:endParaRPr lang="zh-TW" altLang="en-US" b="1" i="1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98" y="1340852"/>
            <a:ext cx="7724007" cy="5517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1937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產品裝運流程、貨物到達檢查</a:t>
            </a:r>
            <a:r>
              <a:rPr lang="zh-TW" altLang="en-US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358" y="1497889"/>
            <a:ext cx="7401283" cy="5550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19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509712" cy="6858001"/>
          </a:xfrm>
        </p:spPr>
      </p:pic>
      <p:pic>
        <p:nvPicPr>
          <p:cNvPr id="5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9" b="89157" l="2105" r="964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03" y="1397919"/>
            <a:ext cx="1005289" cy="5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3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0.01714 L 0.025 0.01737 C 0.02135 0.0139 0.01796 0.01041 0.01445 0.00765 C 0.01171 0.0051 0.0082 0.00487 0.00533 0.00371 C 0.00286 0.00255 -0.0017 6.66667E-6 -0.0017 0.00024 L -0.08125 0.00186 C -0.08529 0.00209 -0.08855 0.00834 -0.09271 0.0095 L -0.10651 0.0132 C -0.10808 0.01482 -0.10964 0.01621 -0.1112 0.01714 C -0.11394 0.01899 -0.11888 0.01992 -0.12149 0.02107 C -0.12383 0.02223 -0.12605 0.02385 -0.12852 0.02501 C -0.13347 0.02709 -0.1336 0.02593 -0.13776 0.02871 C -0.13933 0.0301 -0.14089 0.03126 -0.14232 0.03265 C -0.14388 0.0345 -0.14519 0.03728 -0.14688 0.03867 C -0.14987 0.04052 -0.15313 0.04075 -0.15612 0.04237 C -0.16771 0.04885 -0.15834 0.04445 -0.16993 0.04816 C -0.17618 0.05024 -0.17735 0.05255 -0.1849 0.05603 C -0.18672 0.05672 -0.18881 0.05718 -0.19076 0.05788 C -0.21003 0.07223 -0.19154 0.06019 -0.21381 0.06945 C -0.21576 0.07038 -0.21758 0.07223 -0.21954 0.07362 C -0.22605 0.07709 -0.22266 0.07316 -0.22995 0.07917 C -0.24089 0.08867 -0.2224 0.07709 -0.24037 0.08681 C -0.24141 0.08843 -0.24245 0.08982 -0.24375 0.09098 C -0.2448 0.09167 -0.2461 0.09191 -0.24714 0.09283 C -0.24948 0.09492 -0.25404 0.10047 -0.25404 0.1007 C -0.25638 0.10626 -0.25651 0.10742 -0.2599 0.11228 C -0.26758 0.12292 -0.25925 0.10533 -0.27253 0.12779 C -0.27539 0.13265 -0.27592 0.13427 -0.27956 0.13728 C -0.28256 0.14029 -0.28581 0.14191 -0.28868 0.14515 C -0.2931 0.15024 -0.29089 0.14839 -0.29558 0.15093 C -0.29649 0.15279 -0.29688 0.15533 -0.29779 0.15672 C -0.29844 0.15765 -0.30469 0.16529 -0.30599 0.16644 C -0.30704 0.16737 -0.30821 0.1676 -0.30938 0.16829 C -0.31068 0.16968 -0.31159 0.1713 -0.31289 0.17223 C -0.31498 0.17385 -0.31967 0.17617 -0.31967 0.17663 L -0.31524 0.17408 L -0.31289 0.16829 L -0.31524 0.17617 " pathEditMode="fixed" rAng="0" ptsTypes="AAAAAAAAAAAAAAAAAAAAAAAAAAAAAAAAA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40" y="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6543" y="221314"/>
            <a:ext cx="10515600" cy="1325563"/>
          </a:xfrm>
        </p:spPr>
        <p:txBody>
          <a:bodyPr/>
          <a:lstStyle/>
          <a:p>
            <a:r>
              <a:rPr lang="zh-TW" alt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遇到的問題</a:t>
            </a:r>
            <a:endParaRPr lang="zh-TW" alt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60468" y="1805980"/>
            <a:ext cx="3256128" cy="3415115"/>
          </a:xfrm>
        </p:spPr>
        <p:txBody>
          <a:bodyPr tIns="90000" bIns="90000">
            <a:normAutofit/>
          </a:bodyPr>
          <a:lstStyle/>
          <a:p>
            <a:pPr>
              <a:buClr>
                <a:srgbClr val="C00000"/>
              </a:buClr>
            </a:pPr>
            <a:r>
              <a:rPr lang="zh-TW" altLang="en-US" sz="44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交通安全</a:t>
            </a:r>
            <a:endParaRPr lang="en-US" altLang="zh-TW" sz="44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4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衛生環境</a:t>
            </a:r>
            <a:endParaRPr lang="en-US" altLang="zh-TW" sz="44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4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語文障礙</a:t>
            </a:r>
            <a:endParaRPr lang="en-US" altLang="zh-TW" sz="44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4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天氣炎</a:t>
            </a:r>
            <a:r>
              <a:rPr lang="zh-TW" altLang="en-US" sz="44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熱</a:t>
            </a:r>
            <a:endParaRPr lang="en-US" altLang="zh-TW" sz="44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marL="0" indent="0">
              <a:buNone/>
            </a:pPr>
            <a:endParaRPr lang="zh-TW" altLang="en-US" sz="3200" dirty="0"/>
          </a:p>
        </p:txBody>
      </p:sp>
      <p:pic>
        <p:nvPicPr>
          <p:cNvPr id="1026" name="Picture 2" descr="「交通安全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88" y="4847887"/>
            <a:ext cx="3761333" cy="207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「語言障礙」的圖片搜尋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3" b="99632" l="5195" r="89796">
                        <a14:foregroundMark x1="22449" y1="13419" x2="22449" y2="13419"/>
                        <a14:foregroundMark x1="22263" y1="10846" x2="22263" y2="10846"/>
                        <a14:foregroundMark x1="32653" y1="16544" x2="32653" y2="16544"/>
                        <a14:foregroundMark x1="26531" y1="79044" x2="26531" y2="79044"/>
                        <a14:foregroundMark x1="31540" y1="79779" x2="31540" y2="79779"/>
                        <a14:foregroundMark x1="20408" y1="50551" x2="20408" y2="50551"/>
                        <a14:foregroundMark x1="8163" y1="54779" x2="8163" y2="54779"/>
                        <a14:foregroundMark x1="5195" y1="55147" x2="5195" y2="55147"/>
                        <a14:foregroundMark x1="14842" y1="48529" x2="14842" y2="48529"/>
                        <a14:foregroundMark x1="27273" y1="15257" x2="27273" y2="15257"/>
                        <a14:foregroundMark x1="21150" y1="75000" x2="21150" y2="75000"/>
                        <a14:foregroundMark x1="31725" y1="87500" x2="31725" y2="87500"/>
                        <a14:foregroundMark x1="29314" y1="43199" x2="29314" y2="43199"/>
                        <a14:foregroundMark x1="18553" y1="28676" x2="18553" y2="28676"/>
                        <a14:foregroundMark x1="71058" y1="95037" x2="71058" y2="95037"/>
                        <a14:foregroundMark x1="58998" y1="99632" x2="58998" y2="99632"/>
                        <a14:foregroundMark x1="79406" y1="15809" x2="79406" y2="15809"/>
                        <a14:backgroundMark x1="33395" y1="4412" x2="33395" y2="4412"/>
                        <a14:backgroundMark x1="46197" y1="15257" x2="46197" y2="15257"/>
                        <a14:backgroundMark x1="20037" y1="67463" x2="20037" y2="67463"/>
                        <a14:backgroundMark x1="20965" y1="69301" x2="20965" y2="69301"/>
                        <a14:backgroundMark x1="23377" y1="72426" x2="23377" y2="72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4268">
            <a:off x="467927" y="1992396"/>
            <a:ext cx="2148750" cy="216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「飲食衛生」的圖片搜尋結果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64" b="94091" l="10000" r="90000">
                        <a14:foregroundMark x1="32857" y1="6818" x2="32857" y2="6818"/>
                        <a14:foregroundMark x1="44286" y1="54091" x2="44286" y2="54091"/>
                        <a14:foregroundMark x1="39048" y1="51364" x2="39048" y2="51364"/>
                        <a14:foregroundMark x1="38095" y1="55000" x2="37619" y2="55909"/>
                        <a14:foregroundMark x1="48571" y1="54091" x2="48571" y2="54091"/>
                        <a14:foregroundMark x1="49524" y1="60000" x2="49524" y2="60000"/>
                        <a14:foregroundMark x1="46190" y1="62727" x2="46190" y2="62727"/>
                        <a14:foregroundMark x1="40952" y1="62727" x2="40952" y2="62727"/>
                        <a14:foregroundMark x1="40952" y1="62727" x2="40952" y2="62727"/>
                        <a14:foregroundMark x1="40000" y1="64091" x2="40000" y2="64091"/>
                        <a14:foregroundMark x1="39048" y1="65909" x2="39048" y2="65909"/>
                        <a14:foregroundMark x1="38571" y1="71364" x2="38571" y2="71364"/>
                        <a14:foregroundMark x1="43810" y1="71364" x2="43810" y2="71364"/>
                        <a14:foregroundMark x1="51905" y1="70000" x2="52381" y2="70000"/>
                        <a14:foregroundMark x1="23810" y1="65455" x2="23810" y2="65455"/>
                        <a14:foregroundMark x1="19048" y1="59091" x2="19048" y2="59091"/>
                        <a14:foregroundMark x1="20000" y1="60455" x2="20000" y2="60455"/>
                        <a14:foregroundMark x1="21429" y1="58636" x2="21429" y2="58636"/>
                        <a14:foregroundMark x1="24286" y1="60000" x2="24286" y2="60000"/>
                        <a14:foregroundMark x1="50952" y1="72273" x2="50952" y2="72273"/>
                        <a14:foregroundMark x1="29524" y1="69091" x2="29524" y2="69091"/>
                        <a14:foregroundMark x1="27143" y1="71818" x2="27143" y2="71818"/>
                        <a14:foregroundMark x1="35714" y1="72727" x2="35714" y2="72727"/>
                        <a14:foregroundMark x1="41429" y1="76818" x2="41429" y2="76818"/>
                        <a14:foregroundMark x1="40476" y1="76364" x2="40476" y2="76364"/>
                        <a14:foregroundMark x1="37619" y1="73182" x2="37619" y2="73182"/>
                        <a14:foregroundMark x1="39524" y1="70455" x2="39524" y2="70455"/>
                        <a14:foregroundMark x1="46190" y1="71364" x2="46190" y2="71364"/>
                        <a14:foregroundMark x1="44762" y1="65000" x2="44762" y2="65000"/>
                        <a14:foregroundMark x1="50952" y1="65000" x2="50952" y2="65000"/>
                        <a14:foregroundMark x1="58571" y1="69091" x2="58571" y2="69091"/>
                        <a14:foregroundMark x1="52857" y1="72727" x2="52857" y2="72727"/>
                        <a14:foregroundMark x1="50000" y1="75455" x2="50000" y2="75455"/>
                        <a14:foregroundMark x1="48095" y1="76818" x2="48095" y2="76818"/>
                        <a14:foregroundMark x1="46190" y1="78636" x2="46190" y2="78636"/>
                        <a14:foregroundMark x1="54286" y1="85909" x2="54286" y2="85909"/>
                        <a14:foregroundMark x1="51905" y1="90909" x2="51905" y2="90909"/>
                        <a14:foregroundMark x1="50952" y1="93636" x2="50952" y2="93636"/>
                        <a14:foregroundMark x1="30952" y1="79545" x2="30952" y2="79545"/>
                        <a14:foregroundMark x1="32381" y1="89545" x2="32381" y2="89545"/>
                        <a14:foregroundMark x1="28571" y1="91818" x2="28571" y2="91818"/>
                        <a14:foregroundMark x1="28571" y1="83182" x2="28571" y2="83182"/>
                        <a14:foregroundMark x1="34286" y1="76818" x2="34286" y2="76818"/>
                        <a14:foregroundMark x1="71429" y1="71818" x2="71429" y2="71818"/>
                        <a14:foregroundMark x1="70000" y1="65455" x2="70000" y2="65455"/>
                        <a14:foregroundMark x1="66667" y1="60455" x2="66667" y2="60455"/>
                        <a14:foregroundMark x1="69524" y1="64091" x2="69524" y2="64091"/>
                        <a14:foregroundMark x1="85238" y1="61818" x2="85238" y2="61818"/>
                        <a14:foregroundMark x1="84762" y1="60455" x2="84762" y2="60455"/>
                        <a14:foregroundMark x1="79048" y1="68636" x2="79048" y2="68636"/>
                        <a14:foregroundMark x1="80476" y1="76818" x2="80476" y2="76818"/>
                        <a14:foregroundMark x1="84762" y1="73636" x2="84762" y2="73636"/>
                        <a14:foregroundMark x1="85714" y1="71818" x2="85714" y2="71818"/>
                        <a14:foregroundMark x1="85238" y1="68636" x2="85238" y2="68636"/>
                        <a14:foregroundMark x1="83810" y1="71818" x2="83810" y2="71818"/>
                        <a14:foregroundMark x1="72381" y1="73636" x2="72381" y2="73636"/>
                        <a14:foregroundMark x1="83333" y1="74545" x2="83333" y2="74545"/>
                        <a14:foregroundMark x1="83333" y1="71364" x2="83333" y2="71364"/>
                        <a14:foregroundMark x1="77619" y1="63636" x2="77619" y2="63636"/>
                        <a14:foregroundMark x1="77143" y1="81818" x2="77143" y2="81818"/>
                        <a14:foregroundMark x1="77619" y1="80000" x2="77619" y2="80000"/>
                        <a14:foregroundMark x1="87143" y1="86818" x2="87143" y2="86818"/>
                        <a14:foregroundMark x1="75238" y1="92273" x2="75238" y2="92273"/>
                        <a14:foregroundMark x1="75238" y1="92273" x2="75238" y2="92273"/>
                        <a14:foregroundMark x1="76667" y1="94091" x2="76667" y2="94091"/>
                        <a14:foregroundMark x1="86667" y1="85455" x2="86667" y2="85455"/>
                        <a14:foregroundMark x1="85238" y1="82727" x2="85238" y2="82727"/>
                        <a14:foregroundMark x1="67143" y1="85000" x2="67143" y2="85000"/>
                        <a14:foregroundMark x1="70952" y1="85909" x2="70952" y2="85909"/>
                        <a14:foregroundMark x1="68095" y1="89545" x2="68095" y2="89545"/>
                        <a14:foregroundMark x1="69524" y1="88636" x2="69524" y2="88636"/>
                        <a14:foregroundMark x1="74286" y1="70909" x2="74286" y2="70909"/>
                        <a14:foregroundMark x1="84286" y1="84545" x2="84286" y2="84545"/>
                        <a14:foregroundMark x1="82381" y1="90455" x2="82381" y2="90455"/>
                        <a14:foregroundMark x1="83810" y1="93182" x2="83810" y2="93182"/>
                        <a14:foregroundMark x1="72857" y1="82273" x2="72857" y2="82273"/>
                        <a14:foregroundMark x1="73333" y1="75455" x2="73810" y2="76364"/>
                        <a14:foregroundMark x1="71429" y1="77273" x2="71429" y2="77273"/>
                        <a14:foregroundMark x1="81429" y1="80000" x2="81429" y2="80000"/>
                        <a14:foregroundMark x1="83810" y1="75909" x2="83810" y2="75909"/>
                        <a14:foregroundMark x1="88095" y1="72273" x2="88095" y2="72273"/>
                        <a14:foregroundMark x1="86667" y1="85000" x2="86667" y2="85000"/>
                        <a14:foregroundMark x1="87143" y1="88182" x2="87143" y2="88182"/>
                        <a14:foregroundMark x1="82857" y1="82273" x2="82857" y2="82273"/>
                        <a14:foregroundMark x1="84286" y1="80000" x2="84286" y2="80000"/>
                        <a14:foregroundMark x1="79048" y1="91818" x2="79048" y2="91818"/>
                        <a14:foregroundMark x1="86667" y1="92727" x2="86667" y2="92727"/>
                        <a14:foregroundMark x1="69048" y1="69545" x2="69048" y2="69545"/>
                        <a14:foregroundMark x1="74762" y1="65000" x2="74762" y2="65000"/>
                        <a14:foregroundMark x1="81429" y1="65000" x2="81429" y2="65000"/>
                        <a14:foregroundMark x1="69524" y1="75000" x2="69524" y2="75000"/>
                        <a14:foregroundMark x1="68095" y1="71818" x2="68095" y2="71818"/>
                        <a14:foregroundMark x1="74286" y1="83636" x2="74286" y2="83636"/>
                        <a14:foregroundMark x1="74286" y1="80000" x2="74286" y2="80000"/>
                        <a14:foregroundMark x1="26667" y1="64091" x2="26667" y2="64091"/>
                        <a14:foregroundMark x1="23333" y1="58636" x2="23333" y2="58636"/>
                        <a14:foregroundMark x1="21429" y1="60000" x2="21429" y2="60000"/>
                        <a14:foregroundMark x1="18571" y1="58636" x2="18571" y2="58636"/>
                        <a14:foregroundMark x1="14286" y1="42273" x2="14286" y2="42273"/>
                        <a14:foregroundMark x1="11905" y1="41818" x2="11905" y2="41818"/>
                        <a14:foregroundMark x1="24762" y1="53182" x2="24762" y2="53182"/>
                        <a14:foregroundMark x1="23333" y1="53636" x2="23333" y2="53636"/>
                        <a14:foregroundMark x1="32857" y1="39091" x2="32857" y2="39091"/>
                        <a14:foregroundMark x1="86190" y1="55000" x2="86190" y2="55000"/>
                        <a14:foregroundMark x1="85714" y1="55000" x2="85714" y2="55000"/>
                        <a14:foregroundMark x1="87143" y1="55000" x2="87143" y2="55000"/>
                        <a14:foregroundMark x1="86190" y1="58182" x2="86190" y2="58182"/>
                        <a14:foregroundMark x1="51429" y1="52273" x2="51429" y2="52273"/>
                        <a14:foregroundMark x1="51429" y1="55000" x2="51429" y2="55000"/>
                        <a14:foregroundMark x1="51429" y1="58182" x2="51429" y2="5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849">
            <a:off x="12302400" y="4118403"/>
            <a:ext cx="2105136" cy="220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「太陽」的圖片搜尋結果"/>
          <p:cNvSpPr>
            <a:spLocks noChangeAspect="1" noChangeArrowheads="1"/>
          </p:cNvSpPr>
          <p:nvPr/>
        </p:nvSpPr>
        <p:spPr bwMode="auto">
          <a:xfrm>
            <a:off x="0" y="-345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42" name="Picture 18" descr="「太陽」的圖片搜尋結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797" y="270203"/>
            <a:ext cx="2189415" cy="218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949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6 0.01713 L -0.32682 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4713" y="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實習</a:t>
            </a:r>
            <a:r>
              <a:rPr lang="zh-TW" altLang="en-US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心得</a:t>
            </a:r>
            <a:endParaRPr lang="zh-TW" alt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" t="6808" r="-1998" b="9654"/>
          <a:stretch/>
        </p:blipFill>
        <p:spPr>
          <a:xfrm>
            <a:off x="1622347" y="1448394"/>
            <a:ext cx="9799675" cy="61398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2967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6597" cy="6858000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9" b="89222" l="402" r="94378">
                        <a14:foregroundMark x1="32932" y1="42515" x2="32932" y2="42515"/>
                        <a14:foregroundMark x1="42169" y1="61677" x2="42169" y2="61677"/>
                        <a14:foregroundMark x1="8032" y1="41916" x2="8032" y2="41916"/>
                        <a14:foregroundMark x1="6827" y1="47904" x2="6827" y2="47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43" y="5711714"/>
            <a:ext cx="835416" cy="56029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21" y="1300285"/>
            <a:ext cx="1655542" cy="78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4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951 0.00463 L -0.00951 0.00486 C -0.01029 -0.00116 -0.01081 -0.00671 -0.01159 -0.0125 C -0.01198 -0.01435 -0.01276 -0.01597 -0.01276 -0.01805 C -0.01276 -0.0287 -0.01224 -0.03935 -0.01159 -0.05 C -0.01146 -0.05255 -0.01133 -0.05532 -0.01055 -0.05741 C -0.0099 -0.05972 -0.00833 -0.06111 -0.00742 -0.06319 C -0.00586 -0.06667 -0.00469 -0.07083 -0.00326 -0.0743 C -0.00208 -0.07685 -0.00104 -0.0794 1.45833E-6 -0.08194 C 0.00299 -0.08935 0.00091 -0.08542 0.00312 -0.08935 L 0.01588 -0.17199 L -0.03594 -0.17778 L -0.04024 -0.16458 L -0.05703 -0.17014 L -0.05703 -0.23403 L -0.07604 -0.26967 L -0.11198 -0.36366 L -0.12578 -0.39745 L -0.1237 -0.4162 L -0.14167 -0.4463 L -0.17227 -0.51018 L -0.18698 -0.57384 L -0.18698 -0.57361 " pathEditMode="relative" rAng="0" ptsTypes="AAAAAAAAAAAAAAAAAAAAAA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4" y="-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5151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VPIC1</a:t>
            </a:r>
            <a:r>
              <a:rPr lang="zh-TW" alt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公司簡介</a:t>
            </a:r>
            <a:endParaRPr lang="zh-TW" altLang="en-US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81448"/>
            <a:ext cx="10515600" cy="5576552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實習廠商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越南第一精密工業有限公司</a:t>
            </a:r>
            <a:endParaRPr lang="en-US" altLang="zh-TW" sz="4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              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(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簡稱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VPIC1)</a:t>
            </a:r>
          </a:p>
          <a:p>
            <a:pPr>
              <a:buClr>
                <a:srgbClr val="C00000"/>
              </a:buClr>
            </a:pPr>
            <a:endParaRPr lang="en-US" altLang="zh-TW" sz="2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地點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越南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永福省永安市開光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工業區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endParaRPr lang="zh-TW" altLang="en-US" sz="2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成立時間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:2001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年</a:t>
            </a:r>
            <a:r>
              <a:rPr lang="en-US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12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月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endParaRPr lang="en-US" altLang="zh-TW" sz="2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主要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從事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金屬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加工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及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醫療器材製造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0986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VPIC1</a:t>
            </a:r>
            <a:r>
              <a:rPr lang="zh-TW" altLang="en-US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公司</a:t>
            </a:r>
            <a:r>
              <a:rPr lang="zh-TW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簡介</a:t>
            </a:r>
            <a:endParaRPr lang="zh-TW" altLang="en-US" sz="4800" b="1" dirty="0">
              <a:solidFill>
                <a:srgbClr val="FF0000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10614"/>
            <a:ext cx="10515600" cy="6568610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</a:pP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產品</a:t>
            </a:r>
            <a:r>
              <a:rPr lang="en-US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以生產汽、機車零件為主，包含：汽機車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沖壓零件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、焊接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電鍍、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機車車殼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零件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醫療器材零件等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marL="0" indent="0">
              <a:buClr>
                <a:srgbClr val="C00000"/>
              </a:buClr>
              <a:buNone/>
            </a:pPr>
            <a:endParaRPr lang="zh-TW" altLang="en-US" sz="2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主要客戶有</a:t>
            </a:r>
            <a:r>
              <a:rPr lang="en-US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:TOYOTA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HONDA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、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YAMAHA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等</a:t>
            </a:r>
            <a:r>
              <a:rPr lang="en-US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 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altLang="zh-TW" sz="2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   </a:t>
            </a:r>
            <a:endParaRPr lang="zh-TW" altLang="en-US" sz="2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員工</a:t>
            </a:r>
            <a:r>
              <a:rPr lang="en-US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:3,300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人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marL="0" indent="0">
              <a:buClr>
                <a:srgbClr val="C00000"/>
              </a:buClr>
              <a:buNone/>
            </a:pPr>
            <a:endParaRPr lang="zh-TW" altLang="en-US" sz="2000" dirty="0"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  <a:p>
            <a:pPr>
              <a:buClr>
                <a:srgbClr val="C00000"/>
              </a:buClr>
            </a:pP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出口</a:t>
            </a:r>
            <a:r>
              <a:rPr lang="en-US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: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日本、美國、法國等地</a:t>
            </a:r>
          </a:p>
          <a:p>
            <a:endParaRPr lang="zh-TW" altLang="en-US" sz="4000" dirty="0"/>
          </a:p>
        </p:txBody>
      </p:sp>
      <p:pic>
        <p:nvPicPr>
          <p:cNvPr id="1026" name="Picture 2" descr="「vpic1」的圖片搜尋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8" b="1"/>
          <a:stretch/>
        </p:blipFill>
        <p:spPr bwMode="auto">
          <a:xfrm>
            <a:off x="7447399" y="4009293"/>
            <a:ext cx="4744601" cy="294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5631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1" y="365125"/>
            <a:ext cx="11094438" cy="6292873"/>
          </a:xfrm>
        </p:spPr>
      </p:pic>
    </p:spTree>
    <p:extLst>
      <p:ext uri="{BB962C8B-B14F-4D97-AF65-F5344CB8AC3E}">
        <p14:creationId xmlns:p14="http://schemas.microsoft.com/office/powerpoint/2010/main" val="23502103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實習內容</a:t>
            </a:r>
            <a:endParaRPr lang="zh-TW" altLang="en-US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41679"/>
            <a:ext cx="10515600" cy="528033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學習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業務流程、如何開發新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客戶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endParaRPr lang="en-US" altLang="zh-TW" sz="2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學習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報價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流程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endParaRPr lang="en-US" altLang="zh-TW" sz="2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lvl="0">
              <a:buClr>
                <a:srgbClr val="C00000"/>
              </a:buClr>
            </a:pP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客戶接待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禮儀</a:t>
            </a:r>
            <a:endParaRPr lang="en-US" altLang="zh-TW" sz="4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lvl="0">
              <a:buClr>
                <a:srgbClr val="C00000"/>
              </a:buClr>
            </a:pPr>
            <a:endParaRPr lang="en-US" altLang="zh-TW" sz="2000" dirty="0" smtClean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>
              <a:buClr>
                <a:srgbClr val="C00000"/>
              </a:buClr>
            </a:pP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瞭解交貨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之後</a:t>
            </a:r>
            <a:r>
              <a:rPr lang="zh-TW" altLang="en-US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業</a:t>
            </a:r>
            <a:r>
              <a:rPr lang="zh-TW" altLang="en-US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務</a:t>
            </a:r>
            <a:r>
              <a:rPr lang="zh-TW" altLang="zh-TW" sz="4000" dirty="0" smtClean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部</a:t>
            </a:r>
            <a:r>
              <a:rPr lang="zh-TW" altLang="zh-TW" sz="4000" dirty="0">
                <a:latin typeface="華康魏碑體(P)" panose="03000700000000000000" pitchFamily="66" charset="-120"/>
                <a:ea typeface="華康魏碑體(P)" panose="03000700000000000000" pitchFamily="66" charset="-120"/>
              </a:rPr>
              <a:t>職責</a:t>
            </a:r>
            <a:endParaRPr lang="en-US" altLang="zh-TW" sz="4000" dirty="0">
              <a:latin typeface="華康魏碑體(P)" panose="03000700000000000000" pitchFamily="66" charset="-120"/>
              <a:ea typeface="華康魏碑體(P)" panose="03000700000000000000" pitchFamily="66" charset="-120"/>
            </a:endParaRPr>
          </a:p>
          <a:p>
            <a:pPr lvl="0">
              <a:buClr>
                <a:srgbClr val="C00000"/>
              </a:buClr>
            </a:pPr>
            <a:endParaRPr lang="en-US" altLang="zh-TW" sz="4400" dirty="0" smtClean="0"/>
          </a:p>
          <a:p>
            <a:pPr marL="0" lvl="0" indent="0">
              <a:buClr>
                <a:srgbClr val="C00000"/>
              </a:buClr>
              <a:buNone/>
            </a:pPr>
            <a:endParaRPr lang="zh-TW" altLang="zh-TW" sz="2000" dirty="0"/>
          </a:p>
          <a:p>
            <a:pPr lvl="0">
              <a:buClr>
                <a:srgbClr val="C00000"/>
              </a:buClr>
            </a:pPr>
            <a:endParaRPr lang="zh-TW" altLang="zh-TW" sz="2000" dirty="0"/>
          </a:p>
          <a:p>
            <a:pPr>
              <a:buClr>
                <a:srgbClr val="C00000"/>
              </a:buClr>
            </a:pPr>
            <a:endParaRPr lang="zh-TW" altLang="zh-TW" dirty="0"/>
          </a:p>
          <a:p>
            <a:pPr>
              <a:buClr>
                <a:srgbClr val="C00000"/>
              </a:buClr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7542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學習業務流程、如何開發新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客戶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46" y="1801505"/>
            <a:ext cx="6143293" cy="460747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762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i="1" dirty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學習報價</a:t>
            </a:r>
            <a:r>
              <a:rPr lang="zh-TW" altLang="zh-TW" b="1" i="1" dirty="0" smtClean="0">
                <a:solidFill>
                  <a:srgbClr val="000066"/>
                </a:solidFill>
                <a:latin typeface="華康中圓體(P)" panose="020F0500000000000000" pitchFamily="34" charset="-120"/>
                <a:ea typeface="華康中圓體(P)" panose="020F0500000000000000" pitchFamily="34" charset="-120"/>
              </a:rPr>
              <a:t>流程</a:t>
            </a:r>
            <a:endParaRPr lang="zh-TW" altLang="en-US" b="1" i="1" dirty="0">
              <a:solidFill>
                <a:srgbClr val="000066"/>
              </a:solidFill>
              <a:latin typeface="華康中圓體(P)" panose="020F0500000000000000" pitchFamily="34" charset="-120"/>
              <a:ea typeface="華康中圓體(P)" panose="020F05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584" y="1302447"/>
            <a:ext cx="6917885" cy="5188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6507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322</Words>
  <Application>Microsoft Office PowerPoint</Application>
  <PresentationFormat>寬螢幕</PresentationFormat>
  <Paragraphs>61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華康中圓體(P)</vt:lpstr>
      <vt:lpstr>華康魏碑體(P)</vt:lpstr>
      <vt:lpstr>新細明體</vt:lpstr>
      <vt:lpstr>Arial</vt:lpstr>
      <vt:lpstr>Calibri</vt:lpstr>
      <vt:lpstr>Calibri Light</vt:lpstr>
      <vt:lpstr>Office 佈景主題</vt:lpstr>
      <vt:lpstr>106年越南暑期實習</vt:lpstr>
      <vt:lpstr>PowerPoint 簡報</vt:lpstr>
      <vt:lpstr>PowerPoint 簡報</vt:lpstr>
      <vt:lpstr>VPIC1公司簡介</vt:lpstr>
      <vt:lpstr>VPIC1公司簡介</vt:lpstr>
      <vt:lpstr>PowerPoint 簡報</vt:lpstr>
      <vt:lpstr>實習內容</vt:lpstr>
      <vt:lpstr>學習業務流程、如何開發新客戶</vt:lpstr>
      <vt:lpstr>學習報價流程</vt:lpstr>
      <vt:lpstr>客戶接待禮儀</vt:lpstr>
      <vt:lpstr>瞭解交貨之後業務部職責</vt:lpstr>
      <vt:lpstr>實習內容 </vt:lpstr>
      <vt:lpstr>瞭解生產流程</vt:lpstr>
      <vt:lpstr>學習採購下單、追蹤、收貨、付款流程</vt:lpstr>
      <vt:lpstr>瞭解開發打樣階段之流程</vt:lpstr>
      <vt:lpstr>進出口部門:學習進、出口報關流程</vt:lpstr>
      <vt:lpstr>進出口部門:學習進、出口報關流程</vt:lpstr>
      <vt:lpstr>貨物到達檢查流程</vt:lpstr>
      <vt:lpstr>產品裝運流程、貨物到達檢查流程</vt:lpstr>
      <vt:lpstr>遇到的問題</vt:lpstr>
      <vt:lpstr>實習心得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苗翊萱</dc:creator>
  <cp:lastModifiedBy>苗翊萱</cp:lastModifiedBy>
  <cp:revision>61</cp:revision>
  <dcterms:created xsi:type="dcterms:W3CDTF">2017-07-12T02:04:55Z</dcterms:created>
  <dcterms:modified xsi:type="dcterms:W3CDTF">2017-10-16T03:50:40Z</dcterms:modified>
</cp:coreProperties>
</file>